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4"/>
    <p:sldMasterId id="2147483672" r:id="rId5"/>
    <p:sldMasterId id="2147483660" r:id="rId6"/>
  </p:sldMasterIdLst>
  <p:notesMasterIdLst>
    <p:notesMasterId r:id="rId87"/>
  </p:notesMasterIdLst>
  <p:sldIdLst>
    <p:sldId id="256" r:id="rId7"/>
    <p:sldId id="358" r:id="rId8"/>
    <p:sldId id="359" r:id="rId9"/>
    <p:sldId id="355" r:id="rId10"/>
    <p:sldId id="342" r:id="rId11"/>
    <p:sldId id="399" r:id="rId12"/>
    <p:sldId id="408" r:id="rId13"/>
    <p:sldId id="409" r:id="rId14"/>
    <p:sldId id="418" r:id="rId15"/>
    <p:sldId id="411" r:id="rId16"/>
    <p:sldId id="410" r:id="rId17"/>
    <p:sldId id="412" r:id="rId18"/>
    <p:sldId id="413" r:id="rId19"/>
    <p:sldId id="414" r:id="rId20"/>
    <p:sldId id="415" r:id="rId21"/>
    <p:sldId id="416" r:id="rId22"/>
    <p:sldId id="417" r:id="rId23"/>
    <p:sldId id="419" r:id="rId24"/>
    <p:sldId id="420" r:id="rId25"/>
    <p:sldId id="421" r:id="rId26"/>
    <p:sldId id="422" r:id="rId27"/>
    <p:sldId id="350" r:id="rId28"/>
    <p:sldId id="423" r:id="rId29"/>
    <p:sldId id="424" r:id="rId30"/>
    <p:sldId id="291" r:id="rId31"/>
    <p:sldId id="259" r:id="rId32"/>
    <p:sldId id="387" r:id="rId33"/>
    <p:sldId id="388" r:id="rId34"/>
    <p:sldId id="392" r:id="rId35"/>
    <p:sldId id="398" r:id="rId36"/>
    <p:sldId id="391" r:id="rId37"/>
    <p:sldId id="407" r:id="rId38"/>
    <p:sldId id="400" r:id="rId39"/>
    <p:sldId id="394" r:id="rId40"/>
    <p:sldId id="401" r:id="rId41"/>
    <p:sldId id="402" r:id="rId42"/>
    <p:sldId id="403" r:id="rId43"/>
    <p:sldId id="404" r:id="rId44"/>
    <p:sldId id="405" r:id="rId45"/>
    <p:sldId id="331" r:id="rId46"/>
    <p:sldId id="357" r:id="rId47"/>
    <p:sldId id="343" r:id="rId48"/>
    <p:sldId id="406" r:id="rId49"/>
    <p:sldId id="384" r:id="rId50"/>
    <p:sldId id="385" r:id="rId51"/>
    <p:sldId id="386" r:id="rId52"/>
    <p:sldId id="383" r:id="rId53"/>
    <p:sldId id="362" r:id="rId54"/>
    <p:sldId id="363" r:id="rId55"/>
    <p:sldId id="364" r:id="rId56"/>
    <p:sldId id="365" r:id="rId57"/>
    <p:sldId id="366" r:id="rId58"/>
    <p:sldId id="367" r:id="rId59"/>
    <p:sldId id="374" r:id="rId60"/>
    <p:sldId id="375" r:id="rId61"/>
    <p:sldId id="376" r:id="rId62"/>
    <p:sldId id="353" r:id="rId63"/>
    <p:sldId id="328" r:id="rId64"/>
    <p:sldId id="379" r:id="rId65"/>
    <p:sldId id="380" r:id="rId66"/>
    <p:sldId id="390" r:id="rId67"/>
    <p:sldId id="395" r:id="rId68"/>
    <p:sldId id="351" r:id="rId69"/>
    <p:sldId id="352" r:id="rId70"/>
    <p:sldId id="382" r:id="rId71"/>
    <p:sldId id="381" r:id="rId72"/>
    <p:sldId id="389" r:id="rId73"/>
    <p:sldId id="337" r:id="rId74"/>
    <p:sldId id="296" r:id="rId75"/>
    <p:sldId id="393" r:id="rId76"/>
    <p:sldId id="297" r:id="rId77"/>
    <p:sldId id="294" r:id="rId78"/>
    <p:sldId id="308" r:id="rId79"/>
    <p:sldId id="309" r:id="rId80"/>
    <p:sldId id="312" r:id="rId81"/>
    <p:sldId id="313" r:id="rId82"/>
    <p:sldId id="314" r:id="rId83"/>
    <p:sldId id="315" r:id="rId84"/>
    <p:sldId id="316" r:id="rId85"/>
    <p:sldId id="317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000000"/>
    <a:srgbClr val="1656A1"/>
    <a:srgbClr val="68A3EA"/>
    <a:srgbClr val="165C96"/>
    <a:srgbClr val="1967A7"/>
    <a:srgbClr val="1A6B88"/>
    <a:srgbClr val="259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49C901-FEFE-403B-803A-2FD4A86EEABD}" v="690" dt="2024-05-21T18:59:45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3447" autoAdjust="0"/>
  </p:normalViewPr>
  <p:slideViewPr>
    <p:cSldViewPr snapToGrid="0">
      <p:cViewPr varScale="1">
        <p:scale>
          <a:sx n="103" d="100"/>
          <a:sy n="103" d="100"/>
        </p:scale>
        <p:origin x="11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viewProps" Target="view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theme" Target="theme/theme1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D7083A-6A80-45A8-9642-822F8D93DE5A}" type="doc">
      <dgm:prSet loTypeId="urn:diagrams.loki3.com/BracketList" loCatId="officeonlin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7CB639C-A1C5-4C08-9D9E-C39C7FA9AC18}">
      <dgm:prSet phldrT="[Text]"/>
      <dgm:spPr/>
      <dgm:t>
        <a:bodyPr/>
        <a:lstStyle/>
        <a:p>
          <a:r>
            <a:rPr lang="en-US" dirty="0"/>
            <a:t>Backgrounds</a:t>
          </a:r>
          <a:endParaRPr lang="en-IN" dirty="0"/>
        </a:p>
      </dgm:t>
    </dgm:pt>
    <dgm:pt modelId="{8B39111B-BEB2-4A61-9711-5FBD0FF01905}" type="parTrans" cxnId="{0B71E035-0FC5-4D82-9946-2AFBD95B8DB6}">
      <dgm:prSet/>
      <dgm:spPr/>
      <dgm:t>
        <a:bodyPr/>
        <a:lstStyle/>
        <a:p>
          <a:endParaRPr lang="en-IN"/>
        </a:p>
      </dgm:t>
    </dgm:pt>
    <dgm:pt modelId="{D9A9A87B-2281-47E4-82E0-9E0E597C30C0}" type="sibTrans" cxnId="{0B71E035-0FC5-4D82-9946-2AFBD95B8DB6}">
      <dgm:prSet/>
      <dgm:spPr/>
      <dgm:t>
        <a:bodyPr/>
        <a:lstStyle/>
        <a:p>
          <a:endParaRPr lang="en-IN"/>
        </a:p>
      </dgm:t>
    </dgm:pt>
    <dgm:pt modelId="{4437068D-ADC1-4513-AB26-6F28274FA326}">
      <dgm:prSet phldrT="[Text]"/>
      <dgm:spPr/>
      <dgm:t>
        <a:bodyPr/>
        <a:lstStyle/>
        <a:p>
          <a:r>
            <a:rPr lang="en-US">
              <a:latin typeface="Calibri" panose="020F0502020204030204"/>
            </a:rPr>
            <a:t>Top quark pair production </a:t>
          </a:r>
          <a:endParaRPr lang="en-IN" dirty="0"/>
        </a:p>
      </dgm:t>
    </dgm:pt>
    <dgm:pt modelId="{BE7B18E8-5167-47E7-BFDF-EB770529D4A9}" type="parTrans" cxnId="{CBB6A411-1B37-4DAE-AA04-A88D31E835B8}">
      <dgm:prSet/>
      <dgm:spPr/>
      <dgm:t>
        <a:bodyPr/>
        <a:lstStyle/>
        <a:p>
          <a:endParaRPr lang="en-IN"/>
        </a:p>
      </dgm:t>
    </dgm:pt>
    <dgm:pt modelId="{250AA77F-1C41-43EB-B6B1-092D900CFF58}" type="sibTrans" cxnId="{CBB6A411-1B37-4DAE-AA04-A88D31E835B8}">
      <dgm:prSet/>
      <dgm:spPr/>
      <dgm:t>
        <a:bodyPr/>
        <a:lstStyle/>
        <a:p>
          <a:endParaRPr lang="en-IN"/>
        </a:p>
      </dgm:t>
    </dgm:pt>
    <dgm:pt modelId="{1174262A-D070-447D-82D5-A63E0BB7B3A1}">
      <dgm:prSet phldrT="[Text]"/>
      <dgm:spPr/>
      <dgm:t>
        <a:bodyPr/>
        <a:lstStyle/>
        <a:p>
          <a:r>
            <a:rPr lang="en-US">
              <a:latin typeface="Calibri" panose="020F0502020204030204"/>
            </a:rPr>
            <a:t>Single top production</a:t>
          </a:r>
          <a:endParaRPr lang="en-IN" dirty="0"/>
        </a:p>
      </dgm:t>
    </dgm:pt>
    <dgm:pt modelId="{57720DF7-C59F-49BF-8816-653FF23954E3}" type="parTrans" cxnId="{05E4697A-60E6-4C8C-A271-99478E73343D}">
      <dgm:prSet/>
      <dgm:spPr/>
      <dgm:t>
        <a:bodyPr/>
        <a:lstStyle/>
        <a:p>
          <a:endParaRPr lang="en-IN"/>
        </a:p>
      </dgm:t>
    </dgm:pt>
    <dgm:pt modelId="{D6FAFE08-CC57-4036-93D3-D1E3918E1262}" type="sibTrans" cxnId="{05E4697A-60E6-4C8C-A271-99478E73343D}">
      <dgm:prSet/>
      <dgm:spPr/>
      <dgm:t>
        <a:bodyPr/>
        <a:lstStyle/>
        <a:p>
          <a:endParaRPr lang="en-IN"/>
        </a:p>
      </dgm:t>
    </dgm:pt>
    <dgm:pt modelId="{1C50B060-05D3-4B0B-B809-65F43B45C169}">
      <dgm:prSet phldrT="[Text]"/>
      <dgm:spPr/>
      <dgm:t>
        <a:bodyPr/>
        <a:lstStyle/>
        <a:p>
          <a:r>
            <a:rPr lang="en-US">
              <a:latin typeface="Calibri" panose="020F0502020204030204"/>
            </a:rPr>
            <a:t>W+jets</a:t>
          </a:r>
          <a:endParaRPr lang="en-IN" dirty="0"/>
        </a:p>
      </dgm:t>
    </dgm:pt>
    <dgm:pt modelId="{AAFF7074-9E7C-4D54-AE09-4F952E097529}" type="parTrans" cxnId="{7B125DF7-238B-4CA2-9B44-02DF86C57DAF}">
      <dgm:prSet/>
      <dgm:spPr/>
      <dgm:t>
        <a:bodyPr/>
        <a:lstStyle/>
        <a:p>
          <a:endParaRPr lang="en-IN"/>
        </a:p>
      </dgm:t>
    </dgm:pt>
    <dgm:pt modelId="{B35D4A30-ABEC-4FBA-93E4-16B41A55B956}" type="sibTrans" cxnId="{7B125DF7-238B-4CA2-9B44-02DF86C57DAF}">
      <dgm:prSet/>
      <dgm:spPr/>
      <dgm:t>
        <a:bodyPr/>
        <a:lstStyle/>
        <a:p>
          <a:endParaRPr lang="en-IN"/>
        </a:p>
      </dgm:t>
    </dgm:pt>
    <dgm:pt modelId="{8D748B3D-54D5-47CF-8AEC-E299D8208A31}">
      <dgm:prSet phldrT="[Text]"/>
      <dgm:spPr/>
      <dgm:t>
        <a:bodyPr/>
        <a:lstStyle/>
        <a:p>
          <a:r>
            <a:rPr lang="en-US">
              <a:latin typeface="Calibri" panose="020F0502020204030204"/>
            </a:rPr>
            <a:t>Z(νν)+jets</a:t>
          </a:r>
          <a:endParaRPr lang="en-IN" dirty="0"/>
        </a:p>
      </dgm:t>
    </dgm:pt>
    <dgm:pt modelId="{82B5A2CB-CFD9-453B-B746-85DE38BD1A75}" type="parTrans" cxnId="{3FDD9E8D-A758-4791-AAB6-44F14B129458}">
      <dgm:prSet/>
      <dgm:spPr/>
      <dgm:t>
        <a:bodyPr/>
        <a:lstStyle/>
        <a:p>
          <a:endParaRPr lang="en-IN"/>
        </a:p>
      </dgm:t>
    </dgm:pt>
    <dgm:pt modelId="{C901B44A-BBDE-43D8-BE7B-4057713E0A46}" type="sibTrans" cxnId="{3FDD9E8D-A758-4791-AAB6-44F14B129458}">
      <dgm:prSet/>
      <dgm:spPr/>
      <dgm:t>
        <a:bodyPr/>
        <a:lstStyle/>
        <a:p>
          <a:endParaRPr lang="en-IN"/>
        </a:p>
      </dgm:t>
    </dgm:pt>
    <dgm:pt modelId="{3B2F7F1C-4DD4-4FD8-94F0-B17061FC9AB0}">
      <dgm:prSet phldrT="[Text]"/>
      <dgm:spPr/>
      <dgm:t>
        <a:bodyPr/>
        <a:lstStyle/>
        <a:p>
          <a:r>
            <a:rPr lang="en-US">
              <a:latin typeface="Calibri" panose="020F0502020204030204"/>
            </a:rPr>
            <a:t>Drell-Yan(DY)+jets</a:t>
          </a:r>
          <a:endParaRPr lang="en-IN" dirty="0"/>
        </a:p>
      </dgm:t>
    </dgm:pt>
    <dgm:pt modelId="{7E8091E8-49BA-4A9F-B73F-E892D04E6919}" type="parTrans" cxnId="{8B3E6522-775B-4676-BAE8-5EF1BDA91E3F}">
      <dgm:prSet/>
      <dgm:spPr/>
      <dgm:t>
        <a:bodyPr/>
        <a:lstStyle/>
        <a:p>
          <a:endParaRPr lang="en-IN"/>
        </a:p>
      </dgm:t>
    </dgm:pt>
    <dgm:pt modelId="{7070056E-1145-46F7-98DB-E1AFCD307A1C}" type="sibTrans" cxnId="{8B3E6522-775B-4676-BAE8-5EF1BDA91E3F}">
      <dgm:prSet/>
      <dgm:spPr/>
      <dgm:t>
        <a:bodyPr/>
        <a:lstStyle/>
        <a:p>
          <a:endParaRPr lang="en-IN"/>
        </a:p>
      </dgm:t>
    </dgm:pt>
    <dgm:pt modelId="{F417FBD8-5911-4ED9-B640-84BB15BDC758}">
      <dgm:prSet phldrT="[Text]"/>
      <dgm:spPr/>
      <dgm:t>
        <a:bodyPr/>
        <a:lstStyle/>
        <a:p>
          <a:r>
            <a:rPr lang="en-US" dirty="0"/>
            <a:t>Other minor backgrounds</a:t>
          </a:r>
          <a:endParaRPr lang="en-IN" dirty="0"/>
        </a:p>
      </dgm:t>
    </dgm:pt>
    <dgm:pt modelId="{0EB4B382-162D-45FE-AFB5-F3FBB9C945E4}" type="parTrans" cxnId="{AAC7BA51-2ED4-4636-A111-2279079A4FDB}">
      <dgm:prSet/>
      <dgm:spPr/>
      <dgm:t>
        <a:bodyPr/>
        <a:lstStyle/>
        <a:p>
          <a:endParaRPr lang="en-IN"/>
        </a:p>
      </dgm:t>
    </dgm:pt>
    <dgm:pt modelId="{77693BDB-F4C3-40DA-AF74-D788D40260C5}" type="sibTrans" cxnId="{AAC7BA51-2ED4-4636-A111-2279079A4FDB}">
      <dgm:prSet/>
      <dgm:spPr/>
      <dgm:t>
        <a:bodyPr/>
        <a:lstStyle/>
        <a:p>
          <a:endParaRPr lang="en-IN"/>
        </a:p>
      </dgm:t>
    </dgm:pt>
    <dgm:pt modelId="{B4DEF9FC-BCB9-4A76-BEC7-6DE8334F0D02}" type="pres">
      <dgm:prSet presAssocID="{75D7083A-6A80-45A8-9642-822F8D93DE5A}" presName="Name0" presStyleCnt="0">
        <dgm:presLayoutVars>
          <dgm:dir/>
          <dgm:animLvl val="lvl"/>
          <dgm:resizeHandles val="exact"/>
        </dgm:presLayoutVars>
      </dgm:prSet>
      <dgm:spPr/>
    </dgm:pt>
    <dgm:pt modelId="{F3F72E91-ACB6-4C6F-B01E-06DF6A87BAAA}" type="pres">
      <dgm:prSet presAssocID="{B7CB639C-A1C5-4C08-9D9E-C39C7FA9AC18}" presName="linNode" presStyleCnt="0"/>
      <dgm:spPr/>
    </dgm:pt>
    <dgm:pt modelId="{F144C254-866B-487D-986B-28545451DCD7}" type="pres">
      <dgm:prSet presAssocID="{B7CB639C-A1C5-4C08-9D9E-C39C7FA9AC18}" presName="parTx" presStyleLbl="revTx" presStyleIdx="0" presStyleCnt="1">
        <dgm:presLayoutVars>
          <dgm:chMax val="1"/>
          <dgm:bulletEnabled val="1"/>
        </dgm:presLayoutVars>
      </dgm:prSet>
      <dgm:spPr/>
    </dgm:pt>
    <dgm:pt modelId="{B47DD281-9BEC-46FA-A4A6-37B9541F413B}" type="pres">
      <dgm:prSet presAssocID="{B7CB639C-A1C5-4C08-9D9E-C39C7FA9AC18}" presName="bracket" presStyleLbl="parChTrans1D1" presStyleIdx="0" presStyleCnt="1"/>
      <dgm:spPr/>
    </dgm:pt>
    <dgm:pt modelId="{27269C27-D034-4C6D-82A4-5F856ED43DAE}" type="pres">
      <dgm:prSet presAssocID="{B7CB639C-A1C5-4C08-9D9E-C39C7FA9AC18}" presName="spH" presStyleCnt="0"/>
      <dgm:spPr/>
    </dgm:pt>
    <dgm:pt modelId="{A37F8574-9E9D-4305-A2FC-C425F98170F6}" type="pres">
      <dgm:prSet presAssocID="{B7CB639C-A1C5-4C08-9D9E-C39C7FA9AC18}" presName="desTx" presStyleLbl="node1" presStyleIdx="0" presStyleCnt="1">
        <dgm:presLayoutVars>
          <dgm:bulletEnabled val="1"/>
        </dgm:presLayoutVars>
      </dgm:prSet>
      <dgm:spPr/>
    </dgm:pt>
  </dgm:ptLst>
  <dgm:cxnLst>
    <dgm:cxn modelId="{CBB6A411-1B37-4DAE-AA04-A88D31E835B8}" srcId="{B7CB639C-A1C5-4C08-9D9E-C39C7FA9AC18}" destId="{4437068D-ADC1-4513-AB26-6F28274FA326}" srcOrd="0" destOrd="0" parTransId="{BE7B18E8-5167-47E7-BFDF-EB770529D4A9}" sibTransId="{250AA77F-1C41-43EB-B6B1-092D900CFF58}"/>
    <dgm:cxn modelId="{349E4015-D303-4263-BC39-F8646CB15329}" type="presOf" srcId="{1174262A-D070-447D-82D5-A63E0BB7B3A1}" destId="{A37F8574-9E9D-4305-A2FC-C425F98170F6}" srcOrd="0" destOrd="1" presId="urn:diagrams.loki3.com/BracketList"/>
    <dgm:cxn modelId="{55493F18-09A8-45B5-8A73-DDB21E4FD5FD}" type="presOf" srcId="{75D7083A-6A80-45A8-9642-822F8D93DE5A}" destId="{B4DEF9FC-BCB9-4A76-BEC7-6DE8334F0D02}" srcOrd="0" destOrd="0" presId="urn:diagrams.loki3.com/BracketList"/>
    <dgm:cxn modelId="{8B3E6522-775B-4676-BAE8-5EF1BDA91E3F}" srcId="{B7CB639C-A1C5-4C08-9D9E-C39C7FA9AC18}" destId="{3B2F7F1C-4DD4-4FD8-94F0-B17061FC9AB0}" srcOrd="4" destOrd="0" parTransId="{7E8091E8-49BA-4A9F-B73F-E892D04E6919}" sibTransId="{7070056E-1145-46F7-98DB-E1AFCD307A1C}"/>
    <dgm:cxn modelId="{0B71E035-0FC5-4D82-9946-2AFBD95B8DB6}" srcId="{75D7083A-6A80-45A8-9642-822F8D93DE5A}" destId="{B7CB639C-A1C5-4C08-9D9E-C39C7FA9AC18}" srcOrd="0" destOrd="0" parTransId="{8B39111B-BEB2-4A61-9711-5FBD0FF01905}" sibTransId="{D9A9A87B-2281-47E4-82E0-9E0E597C30C0}"/>
    <dgm:cxn modelId="{AAC7BA51-2ED4-4636-A111-2279079A4FDB}" srcId="{B7CB639C-A1C5-4C08-9D9E-C39C7FA9AC18}" destId="{F417FBD8-5911-4ED9-B640-84BB15BDC758}" srcOrd="5" destOrd="0" parTransId="{0EB4B382-162D-45FE-AFB5-F3FBB9C945E4}" sibTransId="{77693BDB-F4C3-40DA-AF74-D788D40260C5}"/>
    <dgm:cxn modelId="{7BA0AB72-9367-46DA-9563-922E9CD54074}" type="presOf" srcId="{F417FBD8-5911-4ED9-B640-84BB15BDC758}" destId="{A37F8574-9E9D-4305-A2FC-C425F98170F6}" srcOrd="0" destOrd="5" presId="urn:diagrams.loki3.com/BracketList"/>
    <dgm:cxn modelId="{05E4697A-60E6-4C8C-A271-99478E73343D}" srcId="{B7CB639C-A1C5-4C08-9D9E-C39C7FA9AC18}" destId="{1174262A-D070-447D-82D5-A63E0BB7B3A1}" srcOrd="1" destOrd="0" parTransId="{57720DF7-C59F-49BF-8816-653FF23954E3}" sibTransId="{D6FAFE08-CC57-4036-93D3-D1E3918E1262}"/>
    <dgm:cxn modelId="{B655905A-6A7A-4ACA-9334-CB7202472AED}" type="presOf" srcId="{B7CB639C-A1C5-4C08-9D9E-C39C7FA9AC18}" destId="{F144C254-866B-487D-986B-28545451DCD7}" srcOrd="0" destOrd="0" presId="urn:diagrams.loki3.com/BracketList"/>
    <dgm:cxn modelId="{48DFBA81-FA7A-465A-A809-E048754150CB}" type="presOf" srcId="{3B2F7F1C-4DD4-4FD8-94F0-B17061FC9AB0}" destId="{A37F8574-9E9D-4305-A2FC-C425F98170F6}" srcOrd="0" destOrd="4" presId="urn:diagrams.loki3.com/BracketList"/>
    <dgm:cxn modelId="{3FDD9E8D-A758-4791-AAB6-44F14B129458}" srcId="{B7CB639C-A1C5-4C08-9D9E-C39C7FA9AC18}" destId="{8D748B3D-54D5-47CF-8AEC-E299D8208A31}" srcOrd="3" destOrd="0" parTransId="{82B5A2CB-CFD9-453B-B746-85DE38BD1A75}" sibTransId="{C901B44A-BBDE-43D8-BE7B-4057713E0A46}"/>
    <dgm:cxn modelId="{2079BF92-5181-4C93-8419-8F03232617D3}" type="presOf" srcId="{8D748B3D-54D5-47CF-8AEC-E299D8208A31}" destId="{A37F8574-9E9D-4305-A2FC-C425F98170F6}" srcOrd="0" destOrd="3" presId="urn:diagrams.loki3.com/BracketList"/>
    <dgm:cxn modelId="{181E03C7-A40D-4ACC-812E-BFD5DEDA33FE}" type="presOf" srcId="{1C50B060-05D3-4B0B-B809-65F43B45C169}" destId="{A37F8574-9E9D-4305-A2FC-C425F98170F6}" srcOrd="0" destOrd="2" presId="urn:diagrams.loki3.com/BracketList"/>
    <dgm:cxn modelId="{8EA654EB-1D68-4127-BAEC-0F15CB505617}" type="presOf" srcId="{4437068D-ADC1-4513-AB26-6F28274FA326}" destId="{A37F8574-9E9D-4305-A2FC-C425F98170F6}" srcOrd="0" destOrd="0" presId="urn:diagrams.loki3.com/BracketList"/>
    <dgm:cxn modelId="{7B125DF7-238B-4CA2-9B44-02DF86C57DAF}" srcId="{B7CB639C-A1C5-4C08-9D9E-C39C7FA9AC18}" destId="{1C50B060-05D3-4B0B-B809-65F43B45C169}" srcOrd="2" destOrd="0" parTransId="{AAFF7074-9E7C-4D54-AE09-4F952E097529}" sibTransId="{B35D4A30-ABEC-4FBA-93E4-16B41A55B956}"/>
    <dgm:cxn modelId="{244C237F-C7D3-4391-A03E-5BDFC7AE99C4}" type="presParOf" srcId="{B4DEF9FC-BCB9-4A76-BEC7-6DE8334F0D02}" destId="{F3F72E91-ACB6-4C6F-B01E-06DF6A87BAAA}" srcOrd="0" destOrd="0" presId="urn:diagrams.loki3.com/BracketList"/>
    <dgm:cxn modelId="{15DA7E8E-D79F-4E7A-A39E-83C405FCCEE5}" type="presParOf" srcId="{F3F72E91-ACB6-4C6F-B01E-06DF6A87BAAA}" destId="{F144C254-866B-487D-986B-28545451DCD7}" srcOrd="0" destOrd="0" presId="urn:diagrams.loki3.com/BracketList"/>
    <dgm:cxn modelId="{310CD475-EE50-431D-9D61-611DB6E12B9B}" type="presParOf" srcId="{F3F72E91-ACB6-4C6F-B01E-06DF6A87BAAA}" destId="{B47DD281-9BEC-46FA-A4A6-37B9541F413B}" srcOrd="1" destOrd="0" presId="urn:diagrams.loki3.com/BracketList"/>
    <dgm:cxn modelId="{8B746B47-260F-4249-954F-52553B321157}" type="presParOf" srcId="{F3F72E91-ACB6-4C6F-B01E-06DF6A87BAAA}" destId="{27269C27-D034-4C6D-82A4-5F856ED43DAE}" srcOrd="2" destOrd="0" presId="urn:diagrams.loki3.com/BracketList"/>
    <dgm:cxn modelId="{C7D427BF-E7C6-405C-BD34-289AF8268A9B}" type="presParOf" srcId="{F3F72E91-ACB6-4C6F-B01E-06DF6A87BAAA}" destId="{A37F8574-9E9D-4305-A2FC-C425F98170F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4C254-866B-487D-986B-28545451DCD7}">
      <dsp:nvSpPr>
        <dsp:cNvPr id="0" name=""/>
        <dsp:cNvSpPr/>
      </dsp:nvSpPr>
      <dsp:spPr>
        <a:xfrm>
          <a:off x="2232" y="1327364"/>
          <a:ext cx="1141773" cy="27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99568" bIns="3556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Backgrounds</a:t>
          </a:r>
          <a:endParaRPr lang="en-IN" sz="1400" kern="1200" dirty="0"/>
        </a:p>
      </dsp:txBody>
      <dsp:txXfrm>
        <a:off x="2232" y="1327364"/>
        <a:ext cx="1141773" cy="277200"/>
      </dsp:txXfrm>
    </dsp:sp>
    <dsp:sp modelId="{B47DD281-9BEC-46FA-A4A6-37B9541F413B}">
      <dsp:nvSpPr>
        <dsp:cNvPr id="0" name=""/>
        <dsp:cNvSpPr/>
      </dsp:nvSpPr>
      <dsp:spPr>
        <a:xfrm>
          <a:off x="1144006" y="738314"/>
          <a:ext cx="228354" cy="14553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F8574-9E9D-4305-A2FC-C425F98170F6}">
      <dsp:nvSpPr>
        <dsp:cNvPr id="0" name=""/>
        <dsp:cNvSpPr/>
      </dsp:nvSpPr>
      <dsp:spPr>
        <a:xfrm>
          <a:off x="1463702" y="738314"/>
          <a:ext cx="3105624" cy="14553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/>
            </a:rPr>
            <a:t>Top quark pair production 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/>
            </a:rPr>
            <a:t>Single top production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/>
            </a:rPr>
            <a:t>W+jets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/>
            </a:rPr>
            <a:t>Z(νν)+jets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" panose="020F0502020204030204"/>
            </a:rPr>
            <a:t>Drell-Yan(DY)+jets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Other minor backgrounds</a:t>
          </a:r>
          <a:endParaRPr lang="en-IN" sz="1400" kern="1200" dirty="0"/>
        </a:p>
      </dsp:txBody>
      <dsp:txXfrm>
        <a:off x="1463702" y="738314"/>
        <a:ext cx="3105624" cy="14553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21:00:47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1917 542 24575,'-4'0'0,"1"0"0,-1 0 0,1 0 0,-1 1 0,1 0 0,-1-1 0,1 1 0,0 0 0,-1 1 0,1-1 0,-5 3 0,4-1 0,0 1 0,0-1 0,1 0 0,0 1 0,-1 0 0,1 0 0,1 0 0,-4 6 0,-8 16 0,1-1 0,1 2 0,2 0 0,1 0 0,1 1 0,1 0 0,1 0 0,2 1 0,-2 40 0,6-64 0,1-1 0,-1 1 0,1-1 0,-1 0 0,1 1 0,0-1 0,1 0 0,-1 0 0,1 0 0,3 7 0,-4-9 0,1 0 0,-1-1 0,1 1 0,-1 0 0,1-1 0,-1 1 0,1-1 0,0 0 0,0 1 0,0-1 0,-1 0 0,1 0 0,0 0 0,0 0 0,1-1 0,-1 1 0,0 0 0,0-1 0,0 0 0,0 1 0,1-1 0,1 0 0,-2 0 0,0 0 0,-1 0 0,1-1 0,0 1 0,-1 0 0,1-1 0,-1 1 0,1-1 0,0 0 0,-1 1 0,1-1 0,-1 0 0,0 0 0,1 0 0,-1 0 0,0 0 0,1 0 0,-1 0 0,2-2 0,-1-1 0,1-1 0,0 1 0,-1 0 0,0-1 0,0 0 0,1-5 0,5-15 0,-2-1 0,-1 0 0,2-30 0,0-81 0,-6 90 0,1-294 0,-7 281 0,1 49 0,1 16 0,-2 16 0,2 1 0,0 0 0,2 39 0,-1-5 0,-38 560 0,27-453 0,8-97 0,3-53 0,1-17 0,0-21 0,3-307 0,-3 380 0,0 43 0,2-81 0,0 0 0,0 0 0,1-1 0,0 1 0,1 0 0,6 15 0,-9-24 0,1 1 0,-1-1 0,1 1 0,-1-1 0,1 0 0,0 1 0,0-1 0,0 0 0,0 1 0,0-1 0,0 0 0,0 0 0,0 0 0,1 0 0,-1 0 0,0 0 0,1 0 0,-1 0 0,0-1 0,1 1 0,-1-1 0,1 1 0,-1-1 0,1 1 0,1-1 0,-1 0 0,0-1 0,-1 0 0,1 0 0,-1 1 0,1-1 0,-1 0 0,0-1 0,1 1 0,-1 0 0,0 0 0,0 0 0,0-1 0,0 1 0,0-1 0,0 1 0,0-1 0,0 1 0,0-1 0,-1 0 0,1 1 0,-1-1 0,1 0 0,-1 1 0,1-4 0,8-36 0,-1-2 0,2-49 0,-2-91 0,-7 153 0,0-212 0,-4 599 0,5-194 0,-2 7 0,0-701 0,-1 521 0,-1 11 0,-3 19 0,3-13 0,-32 162 0,22-125 0,12-43 0,0 0 0,0-1 0,0 1 0,0-1 0,0 1 0,-1 0 0,1-1 0,0 1 0,0-1 0,-1 1 0,1-1 0,0 1 0,-1-1 0,1 1 0,0-1 0,-1 1 0,1-1 0,-1 1 0,1-1 0,-1 0 0,1 1 0,-1-1 0,1 0 0,-1 1 0,1-1 0,-1 0 0,0 0 0,1 1 0,-1-1 0,1 0 0,-1 0 0,0 0 0,1 0 0,-1 0 0,1 0 0,-1 0 0,-1 0 0,0-1 0,1-1 0,-1 1 0,1 0 0,-1-1 0,1 0 0,-1 1 0,1-1 0,0 0 0,0 1 0,-2-4 0,-9-18 0,1-1 0,1-1 0,-8-31 0,9 27 0,-1 1 0,-16-30 0,26 56 0,-1 1 0,1 0 0,-1-1 0,0 1 0,1 0 0,-1 0 0,0-1 0,0 1 0,0 0 0,0 0 0,0 0 0,0 0 0,0 0 0,-1 1 0,-1-3 0,2 3 0,1 1 0,-1-1 0,1 0 0,-1 0 0,1 0 0,-1 0 0,1 0 0,-1 1 0,1-1 0,0 0 0,-1 0 0,1 0 0,-1 1 0,1-1 0,0 0 0,-1 1 0,1-1 0,0 0 0,-1 1 0,1-1 0,0 1 0,0-1 0,-1 1 0,1-1 0,0 0 0,0 1 0,0-1 0,-1 1 0,1 0 0,-2 7 0,0 0 0,0 0 0,1 0 0,0 9 0,1 122 0,1-41 0,-3-144 0,-1-1 0,-3 1 0,-1 1 0,-2-1 0,-20-53 0,20 78 0,9 21 0,0 0 0,0-1 0,0 1 0,-1 0 0,1 0 0,0 0 0,0 0 0,0 0 0,0 0 0,0-1 0,0 1 0,-1 0 0,1 0 0,0 0 0,0 0 0,0 0 0,0 0 0,0 0 0,-1 0 0,1 0 0,0 0 0,0 0 0,0 0 0,0 0 0,-1 0 0,1 0 0,0 0 0,0 0 0,0 0 0,0 0 0,-1 0 0,1 0 0,0 0 0,0 0 0,0 0 0,0 0 0,0 0 0,-1 0 0,1 0 0,0 1 0,0-1 0,0 0 0,0 0 0,0 0 0,0 0 0,-1 0 0,1 0 0,0 1 0,0-1 0,0 0 0,-2 5 0,1-1 0,0 1 0,0-1 0,0 1 0,0-1 0,0 8 0,-2 389 0,5-301 0,-2-87 0,0-14 0,1-23 0,-2-141 0,2-157 0,0 316 0,0-22 0,6-39 0,-6 60 0,0 0 0,1 0 0,0 1 0,0-1 0,1 0 0,-1 1 0,2 0 0,-1 0 0,1 0 0,-1 0 0,7-6 0,-9 11 0,-1 0 0,1 0 0,0 0 0,0 0 0,0 0 0,0 0 0,1 1 0,-1-1 0,0 0 0,0 1 0,0-1 0,1 1 0,-1-1 0,0 1 0,1 0 0,-1-1 0,0 1 0,0 0 0,1 0 0,-1 0 0,0 0 0,2 0 0,-1 1 0,1 0 0,-1 0 0,0 0 0,0 0 0,-1 0 0,1 0 0,0 0 0,0 0 0,0 1 0,-1-1 0,1 1 0,1 2 0,5 6 0,-1 0 0,-1 0 0,11 22 0,-16-30 0,103 266 0,-13-28 0,-87-229 0,10 19 0,-13-29 0,0 0 0,-1 0 0,1 1 0,0-1 0,0 0 0,-1 0 0,1 0 0,0 0 0,0 0 0,0 0 0,0-1 0,0 1 0,1 0 0,-1 0 0,0-1 0,3 2 0,-4-2 0,1 0 0,-1-1 0,1 1 0,-1 0 0,1 0 0,-1 0 0,1-1 0,-1 1 0,1 0 0,-1 0 0,1-1 0,-1 1 0,0-1 0,1 1 0,-1 0 0,0-1 0,1 1 0,-1-1 0,0 1 0,1-1 0,-1 1 0,0-1 0,0 1 0,1-1 0,-1 1 0,0-1 0,0 1 0,0-1 0,0 1 0,0-2 0,4-19 0,-4 19 0,2-46 0,-3 30 0,-3 32 0,4-12 0,-1 0 0,1 0 0,-1 0 0,1 0 0,-1 0 0,0 0 0,0 0 0,1 0 0,-1 0 0,-1 0 0,1-1 0,0 1 0,0 0 0,-1-1 0,1 1 0,-1-1 0,1 1 0,-3 0 0,3-1 0,-1 0 0,0-1 0,0 1 0,0-1 0,1 1 0,-1-1 0,0 0 0,0 1 0,0-1 0,0 0 0,0 0 0,1-1 0,-1 1 0,0 0 0,0-1 0,-2 0 0,-3-2 0,0 0 0,0 0 0,0-1 0,1 0 0,0 0 0,0 0 0,0-1 0,-10-10 0,-25-34 0,3 0 0,-41-73 0,66 103 0,-70-135 0,63 114 0,9 22 0,7 16 0,0 9 0,-1 13 0,-5 54 0,1 96 0,9-203 0,1 20 0,-1-1 0,0 1 0,-1-1 0,0 1 0,-5-19 0,5 29 0,0 0 0,0 0 0,0-1 0,-1 1 0,0 0 0,1 1 0,-1-1 0,0 0 0,0 0 0,0 1 0,-1-1 0,1 1 0,-1 0 0,1 0 0,-1 0 0,0 0 0,0 0 0,0 0 0,0 1 0,0 0 0,0-1 0,0 1 0,0 0 0,-1 0 0,1 1 0,-7-1 0,3 0 0,0 1 0,0 0 0,0 1 0,0 0 0,0 0 0,0 0 0,1 1 0,-1 0 0,0 0 0,1 1 0,-10 4 0,-7 6 0,-37 28 0,28-18 0,-133 84 0,-64 45 0,161-99 0,68-53 0,-1 1 0,0 0 0,1 0 0,-1-1 0,1 1 0,-1 0 0,0-1 0,1 1 0,-1-1 0,0 1 0,0-1 0,0 1 0,1-1 0,-1 0 0,0 1 0,0-1 0,0 0 0,0 0 0,0 0 0,1 1 0,-1-1 0,0 0 0,0 0 0,0 0 0,0 0 0,0-1 0,-1 1 0,1-2 0,0 1 0,1-1 0,-1 1 0,0-1 0,1 0 0,-1 0 0,1 1 0,-1-1 0,1 0 0,0 0 0,0 1 0,0-1 0,0-3 0,1-32 0,1 1 0,1-1 0,15-63 0,43-104 0,-49 167 0,32-66 0,-32 86 0,-7 16 0,-3 14 0,-6 23 0,-2-1 0,-1 1 0,-12 35 0,3-12 0,-154 474 0,161-508 0,-7 18 0,9-31 0,7-12 0,0 0 0,0 0 0,0 0 0,0 0 0,0 0 0,0 0 0,0 0 0,0 0 0,0 0 0,-1 0 0,1 0 0,0 0 0,0 0 0,0 0 0,0 0 0,0 0 0,0 0 0,0 0 0,0 0 0,-1 0 0,1 0 0,0 0 0,0 0 0,0 0 0,0 0 0,0 0 0,0 0 0,0 0 0,-1 0 0,1 0 0,0 0 0,0 0 0,0 0 0,0 0 0,0 0 0,0 0 0,0 0 0,0-1 0,0 1 0,0 0 0,0 0 0,-1 0 0,1 0 0,0 0 0,0 0 0,0 0 0,0 0 0,0-1 0,0 1 0,0 0 0,-3-27 0,2-342 0,4 215 0,-2 114 0,1 20 0,-2-1 0,-1 1 0,-4-31 0,0 36 0,5 15 0,0 0 0,0 0 0,-1 0 0,1 0 0,0-1 0,0 1 0,0 0 0,0 0 0,0 0 0,0 0 0,0 0 0,0 0 0,0 0 0,0 0 0,-1 0 0,1 0 0,0 0 0,0 0 0,0 0 0,0 0 0,0 0 0,0 0 0,0 0 0,-1 0 0,1 0 0,0 0 0,0 0 0,0 0 0,0 0 0,0 0 0,0 0 0,-1 0 0,1 0 0,0 0 0,0 0 0,0 0 0,0 0 0,0 0 0,0 0 0,0 0 0,0 0 0,-1 0 0,1 0 0,0 0 0,0 1 0,0-1 0,0 0 0,0 0 0,0 0 0,-1 2 0,0 1 0,0-1 0,0 1 0,0 0 0,0-1 0,1 1 0,-1 4 0,-8 344 0,11-243 0,-1 55 0,0-473 0,-2 154 0,1 62 0,-1-116 0,1 204 0,-1-1 0,0 0 0,0 1 0,0 0 0,0-1 0,-1 1 0,-1 0 0,-4-12 0,6 16 0,0 1 0,-1-1 0,1 0 0,0 1 0,-1-1 0,1 1 0,-1-1 0,1 1 0,-1 0 0,0-1 0,0 1 0,1 0 0,-1 0 0,0 0 0,0 1 0,0-1 0,0 0 0,0 1 0,0-1 0,0 1 0,0 0 0,0 0 0,0-1 0,-1 1 0,1 1 0,0-1 0,0 0 0,0 0 0,0 1 0,0-1 0,-3 2 0,1 0 0,-1 1 0,1 0 0,-1-1 0,1 1 0,0 1 0,0-1 0,1 1 0,-1-1 0,1 1 0,-1 0 0,1 1 0,0-1 0,1 0 0,-1 1 0,-2 5 0,-21 46 0,1 0 0,-29 108 0,22-63 0,-40 88 0,-3 8 0,57-137 0,17-115 0,16-221 0,-8 213 0,4 0 0,24-84 0,-21 100 0,2 1 0,31-64 0,-46 109 0,-1 0 0,0 0 0,0 0 0,1 0 0,-1 1 0,1-1 0,-1 0 0,1 0 0,-1 0 0,1 0 0,0 1 0,-1-1 0,1 0 0,0 0 0,-1 1 0,1-1 0,0 1 0,0-1 0,0 1 0,0-1 0,0 1 0,-1-1 0,1 1 0,1-1 0,-1 3 0,0-1 0,0 0 0,0 0 0,0 1 0,-1-1 0,1 1 0,0-1 0,-1 1 0,1-1 0,-1 1 0,0-1 0,0 1 0,1-1 0,-1 1 0,0-1 0,-1 4 0,4 323 0,-5-194 0,0-31 0,3 140 0,-1-238 0,0 1 0,0 0 0,1 0 0,-1 0 0,2-1 0,-1 1 0,0 0 0,1-1 0,0 1 0,3 5 0,-5-11 0,1 0 0,-1 1 0,0-1 0,0 1 0,0-1 0,1 0 0,-1 1 0,0-1 0,0 0 0,1 1 0,-1-1 0,0 0 0,1 1 0,-1-1 0,0 0 0,1 0 0,-1 1 0,0-1 0,1 0 0,-1 0 0,1 0 0,-1 1 0,0-1 0,1 0 0,-1 0 0,1 0 0,-1 0 0,1 0 0,-1 0 0,0 0 0,1 0 0,-1 0 0,1 0 0,-1 0 0,1 0 0,-1 0 0,0 0 0,1-1 0,-1 1 0,1 0 0,-1 0 0,0 0 0,1-1 0,-1 1 0,0 0 0,1 0 0,-1-1 0,0 1 0,1 0 0,-1-1 0,0 1 0,1 0 0,-1-1 0,0 1 0,0-1 0,0 1 0,1 0 0,-1-1 0,0 0 0,11-31 0,-10 28 0,176-543 0,-149 469 0,201-476 0,-205 508 0,-24 45 0,0 0 0,1-1 0,0 1 0,-1 0 0,1 1 0,-1-1 0,1 0 0,0 0 0,0 0 0,0 0 0,-1 0 0,1 1 0,0-1 0,0 0 0,2 0 0,-3 1 0,0 0 0,1 0 0,-1 0 0,0 1 0,1-1 0,-1 0 0,0 0 0,1 0 0,-1 0 0,0 1 0,1-1 0,-1 0 0,0 0 0,0 1 0,1-1 0,-1 0 0,0 0 0,0 1 0,0-1 0,1 0 0,-1 1 0,0-1 0,0 0 0,0 1 0,0-1 0,0 0 0,1 1 0,-1-1 0,0 0 0,0 1 0,3 41 0,-3-41 0,-5 328 0,-2-233 0,-28 135 0,-70 138 0,91-332 0,9-28 0,1-9 0,1-16 0,3-254 0,3 147 0,-2 62 0,-1-88 0,-4 111 0,-1 29 0,-1 12 0,-5 21 0,11-23 0,-49 142 0,14-33 0,-6 2 0,-101 299 0,136-395 0,6-16 0,0 0 0,0 0 0,0 0 0,0 0 0,0 0 0,0 0 0,0 0 0,0 0 0,0 1 0,0-1 0,0 0 0,0 0 0,0 0 0,0 0 0,0 0 0,0 0 0,0 0 0,0 0 0,0 0 0,0 0 0,0 0 0,-1 0 0,1 0 0,0 0 0,0 0 0,0 0 0,0 0 0,0 0 0,0 1 0,0-1 0,0 0 0,0 0 0,0 0 0,0 0 0,0 0 0,-1 0 0,1 0 0,0 0 0,0 0 0,0 0 0,0 0 0,0 0 0,0 0 0,0-1 0,0 1 0,0 0 0,0 0 0,0 0 0,-1 0 0,1 0 0,0 0 0,0 0 0,0 0 0,0 0 0,0 0 0,0 0 0,0 0 0,0 0 0,0 0 0,0 0 0,0 0 0,0 0 0,0-1 0,0 1 0,0 0 0,0 0 0,0 0 0,0 0 0,-3-31 0,3-76 0,19-164 0,4 142 0,5 1 0,74-205 0,-100 328 0,-1 3 0,0 0 0,0 0 0,0 0 0,0 0 0,0-1 0,-1 1 0,1 0 0,-1 0 0,0-1 0,1 1 0,-1 0 0,0 0 0,0-1 0,-1 1 0,1 0 0,-1-4 0,1 6 0,0 0 0,0 0 0,-1 0 0,1-1 0,0 1 0,0 0 0,0 0 0,0 0 0,0 0 0,-1 0 0,1 0 0,0-1 0,0 1 0,0 0 0,0 0 0,-1 0 0,1 0 0,0 0 0,0 0 0,0 0 0,-1 0 0,1 0 0,0 0 0,0 0 0,0 0 0,-1 0 0,1 0 0,0 0 0,0 0 0,0 0 0,-1 0 0,1 0 0,0 0 0,0 0 0,0 1 0,0-1 0,-1 0 0,1 0 0,0 0 0,0 0 0,0 0 0,0 0 0,-1 1 0,1-1 0,0 0 0,0 0 0,0 0 0,0 1 0,-9 11 0,7-9 0,-17 31 0,1 1 0,-17 47 0,-19 78 0,23-64 0,-13 40 0,-41 223 0,80-331 0,-2 54 0,27-133 0,10-42 0,-7 19 0,3 0 0,49-97 0,-38 105 0,86-117 0,-120 178 0,1 1 0,-1 1 0,1-1 0,0 0 0,-1 1 0,6-3 0,-9 5 0,1 1 0,0 0 0,-1-1 0,1 1 0,-1 0 0,1 0 0,-1 0 0,1 0 0,0-1 0,-1 1 0,1 0 0,0 0 0,-1 0 0,1 0 0,-1 0 0,1 0 0,0 1 0,-1-1 0,1 0 0,-1 0 0,1 0 0,0 1 0,0-1 0,0 1 0,0 0 0,0 0 0,-1 0 0,1 0 0,0 0 0,0 0 0,-1 0 0,1 0 0,-1 0 0,1 0 0,-1 0 0,1 1 0,-1-1 0,1 2 0,2 19 0,0 0 0,-1 0 0,-1 0 0,-2 34 0,-1-7 0,-5 588 0,7-633 0,0 6 0,0-1 0,1 0 0,-1 0 0,4 12 0,-4-20 0,0-1 0,0 0 0,0 0 0,0 0 0,0 1 0,0-1 0,0 0 0,0 0 0,0 1 0,0-1 0,0 0 0,0 0 0,0 1 0,0-1 0,0 0 0,0 0 0,0 0 0,1 1 0,-1-1 0,0 0 0,0 0 0,0 0 0,0 0 0,0 1 0,1-1 0,-1 0 0,0 0 0,0 0 0,0 0 0,1 0 0,-1 1 0,0-1 0,0 0 0,0 0 0,1 0 0,-1 0 0,0 0 0,0 0 0,1 0 0,-1 0 0,0 0 0,0 0 0,1 0 0,-1 0 0,0 0 0,0 0 0,1 0 0,6-13 0,6-30 0,34-170 62,10-45-376,140-454-981,-182 662 1274,10-27 11,-17 63 10,-8 14 0,0 0 0,1 0 0,-1 0 0,0 0 0,0 0 0,0 0 0,0 0 0,0 0 0,1 0 0,-1 0 0,0 0 0,0 0 0,0 0 0,0 0 0,1 0 0,-1 0 0,0 0 0,0 0 0,0 0 0,0 0 0,1 0 0,-1 0 0,0 0 0,0 0 0,0 0 0,0 0 0,0 0 0,1 0 0,-1 0 0,0 0 0,0 0 0,0 0 0,0 1 0,0-1 0,0 0 0,1 0 0,-1 0 0,0 0 0,0 0 0,0 0 0,0 1 0,0-1 0,0 0 0,0 0 0,3 9 0,-1 0 0,0 0 0,-1 1 0,0-1 0,0 0 0,-1 1 0,-1 17 0,0-2 0,-10 378 1578,10-395-1578,1-3 0,0-1 0,0 1 0,0-1 0,-1 1 0,0-1 0,0 1 0,0-1 0,-1 0 0,1 1 0,-4 4 0,5-8 0,0-1 0,-1 0 0,1 0 0,0 0 0,0 0 0,-1 1 0,1-1 0,0 0 0,0 0 0,-1 0 0,1 0 0,0 0 0,0 0 0,-1 0 0,1 0 0,0 0 0,-1 0 0,1 0 0,0 0 0,-1 0 0,1 0 0,0 0 0,0 0 0,-1 0 0,1 0 0,0 0 0,-1 0 0,1 0 0,0-1 0,0 1 0,-1 0 0,1 0 0,0 0 0,0 0 0,0-1 0,-1 1 0,1 0 0,0 0 0,0-1 0,0 1 0,0 0 0,-1-1 0,-5-7 0,0-1 0,0 1 0,0-1 0,2-1 0,-1 1 0,-3-12 0,-19-64 0,1-32 0,20 104 0,6 12 0,-1 1 0,1 0 0,0 0 0,0 0 0,0 0 0,0 0 0,0 0 0,-1 0 0,1 0 0,0 0 0,0 0 0,0 0 0,0 0 0,-1 0 0,1-1 0,0 1 0,0 0 0,0 1 0,0-1 0,-1 0 0,1 0 0,0 0 0,0 0 0,0 0 0,0 0 0,0 0 0,-1 0 0,1 0 0,0 0 0,0 0 0,0 0 0,0 0 0,0 0 0,-1 1 0,1-1 0,0 0 0,0 0 0,0 0 0,0 0 0,0 0 0,-10 25 0,-96 325 0,127-428 0,25-58 0,29-80 0,-53 167 0,-22 48 0,1 0 0,-1 0 0,0 0 0,1 0 0,0 0 0,-1 0 0,1 0 0,0 0 0,-1 1 0,1-1 0,0 0 0,0 0 0,-1 1 0,1-1 0,0 1 0,0-1 0,0 1 0,1-1 0,-1 1 0,-1 1 0,1-1 0,-1 1 0,1 0 0,-1-1 0,1 1 0,-1 0 0,1-1 0,-1 1 0,0 0 0,0 0 0,1 0 0,-1-1 0,0 1 0,0 0 0,0 0 0,0 0 0,0-1 0,0 1 0,0 0 0,0 0 0,0 0 0,0-1 0,-1 2 0,-1 22 0,-1 0 0,-2-1 0,0 0 0,-2 0 0,-11 28 0,0 2 0,-159 463 0,177-516 0,-2 3 0,1 0 0,0 0 0,0 0 0,0 1 0,0-1 0,0 0 0,1 0 0,0 1 0,-1-1 0,1 0 0,0 0 0,1 4 0,-1-7 0,0 1 0,0-1 0,0 0 0,0 0 0,0 0 0,0 0 0,0 0 0,0 1 0,0-1 0,0 0 0,0 0 0,0 0 0,0 0 0,0 1 0,0-1 0,0 0 0,0 0 0,0 0 0,1 0 0,-1 0 0,0 0 0,0 1 0,0-1 0,0 0 0,0 0 0,0 0 0,0 0 0,1 0 0,-1 0 0,0 0 0,0 0 0,0 0 0,0 1 0,0-1 0,1 0 0,-1 0 0,0 0 0,0 0 0,0 0 0,0 0 0,0 0 0,1 0 0,-1 0 0,0 0 0,0 0 0,0 0 0,0 0 0,1 0 0,-1-1 0,0 1 0,0 0 0,0 0 0,0 0 0,0 0 0,1 0 0,-1 0 0,0 0 0,0 0 0,0 0 0,0 0 0,0-1 0,0 1 0,6-14 0,-1-9 0,-2 0 0,0-42 0,-2 37 0,6-185 0,5-103 0,-8 268 0,-2 25 0,0 0 0,-1 0 0,-2 0 0,0 0 0,-8-38 0,9 60 0,0 0 0,0 1 0,0-1 0,0 0 0,0 0 0,-1 0 0,1 1 0,0-1 0,-1 0 0,1 1 0,0-1 0,-1 0 0,1 1 0,-1-1 0,1 0 0,-1 1 0,1-1 0,-1 1 0,1-1 0,-1 1 0,0-1 0,1 1 0,-1-1 0,0 1 0,1 0 0,-1-1 0,0 1 0,1 0 0,-1 0 0,0-1 0,0 1 0,1 0 0,-1 0 0,0 0 0,0 0 0,0 0 0,1 0 0,-1 0 0,0 0 0,0 0 0,1 1 0,-1-1 0,0 0 0,0 0 0,1 1 0,-1-1 0,0 0 0,1 1 0,-1-1 0,0 1 0,1-1 0,-2 2 0,-4 2 0,1 1 0,-1 0 0,1 0 0,-5 7 0,9-11 0,-12 18 0,0 0 0,2 0 0,0 1 0,-11 29 0,12-26 0,0-1 0,-2 1 0,-20 27 0,30-48 0,1 0 0,-1 1 0,0-1 0,1 1 0,-1 0 0,1-1 0,-2 5 0,3-6 0,0 0 0,0-1 0,0 1 0,0 0 0,0-1 0,0 1 0,1 0 0,-1-1 0,0 1 0,0 0 0,0-1 0,1 1 0,-1 0 0,0-1 0,1 1 0,-1-1 0,0 1 0,1-1 0,-1 1 0,1-1 0,-1 1 0,1-1 0,-1 1 0,1-1 0,-1 1 0,1-1 0,0 0 0,-1 1 0,1-1 0,-1 0 0,1 0 0,0 1 0,-1-1 0,1 0 0,0 0 0,-1 0 0,1 0 0,0 0 0,0 0 0,24 3 0,0-1 0,1 0 0,36-4 0,-2 0 0,459 30 0,-101-1 0,-679-16 0,72-1 0,12-9 0,-47 2 0,202-1 0,1 0 0,-1 2 0,-32 9 0,48-10 0,11-1 0,13 0 0,245-3 0,99 6 0,-316 0 0,-31 0 0,-15-5 0,0 0 0,0 1 0,0-1 0,0 0 0,0 0 0,0 0 0,0 0 0,0 0 0,0 1 0,0-1 0,0 0 0,0 0 0,0 0 0,0 0 0,0 0 0,0 0 0,-1 1 0,1-1 0,0 0 0,0 0 0,0 0 0,0 0 0,0 0 0,0 0 0,0 0 0,0 0 0,0 1 0,-1-1 0,1 0 0,0 0 0,0 0 0,0 0 0,0 0 0,0 0 0,0 0 0,0 0 0,-1 0 0,1 0 0,0 0 0,0 0 0,0 0 0,0 0 0,0 0 0,-1 0 0,1 0 0,0 0 0,-26 5 0,-167-3 0,19-1 0,139 4 0,-1 2 0,1 1 0,1 1 0,-65 28 0,-5 0 0,42-19 0,36-12 0,1 1 0,0 2 0,-44 21 0,62-24 0,11-1 0,23-1 0,155 1 0,-121-5 0,179 1-411,412-3-1747,503 2 2261,-920 10-103,-200-4 0,-35-6 0,0 0 0,0 0 0,0 0 0,0 0 0,0 0 0,0 0 0,-1 0 0,1 1 0,0-1 0,0 0 0,0 0 0,0 0 0,0 0 0,0 0 0,0 0 0,0 0 0,-1 0 0,1 0 0,0 0 0,0 1 0,0-1 0,0 0 0,0 0 0,0 0 0,0 0 0,0 0 0,0 0 0,0 1 0,0-1 0,0 0 0,0 0 0,0 0 0,0 0 0,0 0 0,0 0 0,0 1 0,0-1 0,0 0 0,0 0 0,0 0 0,0 0 0,0 0 0,0 0 0,0 0 0,0 1 0,0-1 0,1 0 0,-1 0 0,0 0 0,0 0 0,0 0 0,0 0 0,0 0 0,0 0 0,0 0 0,0 1 0,1-1 0,-1 0 0,-28 10 544,0-1 0,-1-2 0,-54 8-1,35-7-252,-39 8-291,-327 68 0,301-56 0,-225 27 0,-257-29-547,-6-30-94,527 3 629,-40-1 12,102 1 17,22 1 263,23 0 360,-33 0-635,165-9 265,-135 6-273,0-2 0,-1-1 0,46-17 0,-72 22 3,-1 0 0,0-1 0,0 1 0,0-1 0,0 0 0,0 0 0,-1 0 0,1 0 0,-1 0 0,1 0 0,-1 0 0,0 0 0,1-1 0,-1 1 0,0 0 0,-1-1 0,1 1 0,0-1 0,-1 1 0,1-4 0,5-13 0,1 3 0,1 0 0,1 0 0,1 0 0,0 1 0,0 1 0,2 0 0,0 0 0,0 1 0,1 1 0,1 0 0,27-18 0,11-2 0,1 2 0,65-25 0,-33 16 0,-63 28 0,4-1 0,-1-1 0,26-18 0,-44 23 0,-7 8 0,0 0 0,0 0 0,0-1 0,0 1 0,0 0 0,0 0 0,0 0 0,0 0 0,0 0 0,0 0 0,0 0 0,0-1 0,0 1 0,0 0 0,0 0 0,-1 0 0,1 0 0,0 0 0,0 0 0,0 0 0,0 0 0,0 0 0,0 0 0,0 0 0,0 0 0,-1 0 0,1 0 0,0-1 0,0 1 0,0 0 0,0 0 0,0 0 0,0 0 0,-1 0 0,1 0 0,0 0 0,0 1 0,0-1 0,0 0 0,0 0 0,0 0 0,-1 0 0,1 0 0,0 0 0,0 0 0,0 0 0,0 0 0,0 0 0,0 0 0,0 0 0,-1 0 0,1 1 0,-59 24 0,-67 41 0,-618 397-1567,710-441 1558,-24 16 9,-5 1 0,2 4 0,-71 63 0,128-103 0,0 1 0,0 0 0,1 0 0,-1 0 0,-3 7 0,6-10 0,1-1 1,0 0-1,0 1 0,-1-1 1,1 1-1,0-1 0,0 0 1,0 1-1,-1-1 0,1 1 1,0-1-1,0 1 0,0-1 1,0 1-1,0-1 0,0 1 0,0-1 1,0 0-1,0 1 0,0-1 1,0 1-1,0-1 0,0 1 1,1-1-1,-1 1 0,0-1 1,0 0-1,0 1 0,1-1 1,-1 1-1,14 0-25,18-13 303,-21 4-118,0 0 1,-1-1-1,0 0 1,-1-1-1,0 0 1,15-22-1,11-11 30,31-29-280,4 3-1,144-108 0,178-91-187,-386 264 278,151-96 0,198-92 0,-335 183 0,-15 8 0,-1-1 0,1 1 0,-1-1 0,1-1 0,-1 1 0,0-1 0,0 1 0,5-6 0,-28 18 91,-670 429 358,599-379-439,61-39-10,22-15 0,-1 0 0,1-1 0,-1 0 0,0-1 0,0 1 0,-14 4 0,22-9 0,-1 0 0,1 0 0,-1 0 0,1 0 0,-1 0 0,1 0 0,-1 1 0,1-1 0,-1 0 0,0-1 0,1 1 0,-1 0 0,1 0 0,-1 0 0,1 0 0,-1 0 0,1 0 0,-1-1 0,1 1 0,0 0 0,-1 0 0,1-1 0,-1 1 0,1 0 0,-1-1 0,1 1 0,0 0 0,-1-1 0,1 1 0,0-1 0,-1 1 0,1-1 0,0 1 0,0-1 0,-1 1 0,1-1 0,0 1 0,0-1 0,0 1 0,0-1 0,0 1 0,0-2 0,1-24 0,-1 23 0,14-82 0,3 1 0,4 2 0,37-95 0,-55 170 0,0-1 0,0 1 0,0-1 0,1 0 0,5-8 0,-7 16 0,-1 5 0,-4 10 0,-7 10 0,0 0 0,-2-1 0,-24 37 0,-290 427-361,16-26 31,302-450 330,2-3 0,1-1 0,-1 1 0,2 0 0,-1 0 0,1 1 0,1-1 0,-6 20 0,9-28-1,0 0 0,0 0 1,0 1-1,0-1 0,0 0 0,0 0 0,0 0 0,0 0 0,0 0 1,1 1-1,-1-1 0,0 0 0,1 0 0,-1 0 0,1 0 1,0 1-1,-1-1 0,1-1 0,-1 1 1,1-1-1,-1 0 0,1 1 1,-1-1-1,1 0 0,-1 0 1,1 1-1,0-1 1,-1 0-1,1 0 0,-1 0 1,1 0-1,0 0 0,-1 1 1,1-1-1,-1 0 0,1 0 1,0-1-1,0 1 0,2-1 14,0 0 1,0 0-1,0 0 0,0 0 0,-1 0 0,1-1 0,-1 0 0,1 1 0,-1-1 0,5-4 0,12-16 81,0 0-1,-2-1 1,28-49 0,34-84 107,-20 16-201,27-53 0,-76 176 0,2 0 0,-1 0 0,2 2 0,0-1 0,27-22 0,-33 31 0,-7 7 0,1 0 0,-1 0 0,0 0 0,1-1 0,-1 1 0,0 0 0,0 0 0,1-1 0,-1 1 0,0 0 0,0-1 0,1 1 0,-1 0 0,0-1 0,0 1 0,0 0 0,1-1 0,-1 1 0,0 0 0,0-1 0,0 1 0,0-1 0,0 1 0,0 0 0,0-1 0,0 1 0,0-1 0,0 1 0,0 0 0,0-1 0,-1 0 0,1 1 0,-1 0 0,1 0 0,-1 0 0,0 0 0,1 0 0,-1 0 0,1 0 0,-1 0 0,1 0 0,-1 0 0,1 0 0,-1 0 0,1 0 0,-1 1 0,1-1 0,-1 0 0,1 0 0,-1 0 0,1 1 0,-1-1 0,1 0 0,-1 1 0,-6 4 0,1 0 0,0 0 0,0 0 0,0 1 0,1 0 0,0 0 0,-5 9 0,-30 48 0,27-34 0,13-29 0,0 0 0,0 0 0,0 0 0,0 0 0,0 0 0,0 0 0,1 0 0,-1 0 0,0 0 0,0 0 0,0 0 0,0 0 0,0 0 0,0 0 0,0 0 0,0 0 0,0 0 0,0 0 0,0 0 0,0 0 0,0 0 0,0 0 0,0 0 0,0 0 0,0 0 0,0 0 0,0 0 0,0 0 0,0 0 0,1 1 0,9-20 0,336-586 0,-326 574 0,-15 27 0,-4 9 0,-4 11 0,-2-1 0,0 0 0,-11 25 0,8-21 0,-25 54 0,-65 104 0,-57 58 0,-15 24 0,165-251 0,-2 1 0,2 1 0,-1 0 0,-7 21 0,13-31 0,0 1 0,0-1 0,0 1 0,-1-1 0,1 1 0,0-1 0,0 1 0,0-1 0,0 1 0,0-1 0,0 1 0,0 0 0,0-1 0,0 1 0,0-1 0,0 1 0,0-1 0,0 1 0,0-1 0,1 1 0,-1-1 0,0 1 0,0-1 0,1 1 0,-1-1 0,0 1 0,1-1 0,-1 1 0,0-1 0,1 0 0,-1 1 0,1-1 0,-1 0 0,0 1 0,1-1 0,-1 0 0,1 0 0,-1 1 0,2-1 0,-1 0 0,1 1 0,-1-1 0,1 0 0,0 0 0,-1 0 0,1-1 0,0 1 0,-1 0 0,1-1 0,-1 1 0,1-1 0,1 0 0,0-1 0,0 0 0,0 1 0,0-1 0,-1 0 0,1 0 0,-1-1 0,1 1 0,-1 0 0,0-1 0,3-3 0,18-37 0,91-235 0,-49 110 0,-40 109 0,-1 3 0,18-65 0,-40 118 0,-1 0 0,0-1 0,0 1 0,0-1 0,-1 1 0,1-1 0,-1 1 0,0-1 0,0 0 0,0 1 0,0-1 0,-1 1 0,1-1 0,-1 1 0,-1-5 0,1 7 0,1 1 0,0 0 0,0-1 0,0 1 0,0 0 0,-1-1 0,1 1 0,0 0 0,0-1 0,-1 1 0,1 0 0,0-1 0,-1 1 0,1 0 0,0 0 0,-1-1 0,1 1 0,0 0 0,-1 0 0,1 0 0,0 0 0,-1-1 0,1 1 0,-1 0 0,1 0 0,0 0 0,-1 0 0,1 0 0,-1 0 0,1 0 0,0 0 0,-1 0 0,-9 11 0,-1 21 0,-9 124 0,1-2 0,11-120 0,4-18 0,1 0 0,1 0 0,-1 22 0,2-38 0,1 0 0,0 1 0,0-1 0,0 0 0,0 0 0,0 1 0,0-1 0,0 0 0,0 1 0,0-1 0,0 0 0,0 0 0,0 1 0,0-1 0,0 0 0,0 1 0,0-1 0,0 0 0,0 1 0,0-1 0,0 0 0,0 0 0,0 1 0,1-1 0,-1 0 0,0 0 0,0 1 0,0-1 0,1 0 0,-1 0 0,0 1 0,0-1 0,1 0 0,-1 0 0,0 0 0,0 0 0,1 1 0,-1-1 0,0 0 0,0 0 0,1 0 0,-1 0 0,0 0 0,1 0 0,12-12 0,12-28 0,-24 38 0,51-86 0,-50 84 0,-1-1 0,1 1 0,-1-1 0,0 1 0,-1-1 0,1 0 0,-1 0 0,0 1 0,0-1 0,-1-7 0,0-14 0,3-7 0,2 1 0,1 0 0,2 0 0,0 1 0,23-56 0,-21 73 0,-9 14 0,0 0 0,1 0 0,-1 0 0,0-1 0,0 1 0,0 0 0,0 0 0,1 0 0,-1 0 0,0 0 0,0 0 0,0 0 0,0 0 0,1 0 0,-1 0 0,0 0 0,0 0 0,0 0 0,1 0 0,-1 0 0,0 0 0,0 0 0,0 0 0,0 0 0,1 0 0,-1 0 0,0 1 0,0-1 0,0 0 0,0 0 0,0 0 0,1 0 0,-1 0 0,0 0 0,0 1 0,0-1 0,0 0 0,0 0 0,1 0 0,0 3 0,0 0 0,0 0 0,0-1 0,-1 1 0,1 0 0,-1 0 0,1 4 0,3 302 0,-6-177 0,1-45 0,2 138 0,-1-216 0,3 35 0,-3-42 0,0 0 0,1 0 0,-1 0 0,0 0 0,1 0 0,0 0 0,-1 0 0,1 0 0,0 0 0,0 0 0,0-1 0,0 1 0,0 0 0,3 2 0,-3-3 0,0-1 0,0 0 0,-1 0 0,1 0 0,0 0 0,0 0 0,0 0 0,-1 0 0,1 0 0,0 0 0,0 0 0,-1 0 0,1 0 0,0-1 0,0 1 0,-1 0 0,1-1 0,0 1 0,-1 0 0,1-1 0,0 1 0,-1-1 0,1 1 0,-1-1 0,1 1 0,-1-1 0,1 1 0,-1-1 0,1 0 0,-1 1 0,1-2 0,10-14 0,0 0 0,-1-1 0,-1 0 0,10-28 0,-10 24 0,-3 8 0,253-538 0,-235 507 0,-13 26 0,-1 0 0,-1 0 0,-1-1 0,0 0 0,5-25 0,-12 44 0,-1-1 0,0 0 0,1 0 0,-1 0 0,0 0 0,0 0 0,0 0 0,0 0 0,0 0 0,0 0 0,0 0 0,0 0 0,-1 1 0,1-1 0,0 0 0,-1 0 0,0-2 0,1 3 0,0 0 0,-1 0 0,1 0 0,-1-1 0,1 1 0,0 0 0,-1 0 0,1 0 0,-1 0 0,1 0 0,0 0 0,-1 0 0,1 0 0,-1 0 0,1 0 0,0 0 0,-1 0 0,1 0 0,-1 0 0,1 0 0,-1 0 0,1 1 0,0-1 0,-1 0 0,1 0 0,-1 1 0,-3 1 0,0 1 0,0 0 0,1 0 0,-1 0 0,1 0 0,-4 5 0,-34 45 0,-46 81 0,50-73 0,0 0 0,2 2 0,4 1 0,2 2 0,-39 134 0,63-185 0,5-15 0,0 0 0,0 0 0,0 0 0,0 0 0,0 0 0,0 0 0,0 0 0,0 0 0,0 0 0,0 0 0,0 0 0,0 0 0,0 0 0,0 0 0,0 0 0,0-1 0,-1 1 0,1 0 0,0 0 0,0 0 0,0 0 0,0 0 0,0 0 0,0 0 0,0 0 0,0 0 0,0 0 0,0 0 0,0 0 0,0 0 0,0 0 0,0 0 0,0 0 0,0 0 0,0 0 0,0 0 0,-1 0 0,1 0 0,0 0 0,0 0 0,0 0 0,0 0 0,0 0 0,0 1 0,0-1 0,0 0 0,0 0 0,0 0 0,0 0 0,0 0 0,0-29 0,7-50 0,18-82 0,29-84 0,-34 160 0,3-4 0,-11 48 0,-2-1 0,8-75 0,-19 102 0,1 15 0,0 0 0,0 0 0,0 0 0,0 0 0,0 0 0,0 1 0,0-1 0,0 0 0,0 0 0,0 0 0,0 0 0,0 0 0,0 0 0,0 0 0,0 0 0,0 0 0,0 0 0,0 0 0,0 0 0,0 0 0,0 0 0,-1 0 0,1 0 0,0 0 0,0 0 0,0 0 0,0 0 0,0 0 0,0 0 0,0 0 0,0 0 0,0 0 0,0 0 0,0 0 0,0 0 0,0 0 0,0 0 0,0 0 0,0 0 0,-1 0 0,1 0 0,0 0 0,0 0 0,0 0 0,0 0 0,0 0 0,0 0 0,0 0 0,0 0 0,0 0 0,0 0 0,0 0 0,0-1 0,0 1 0,0 0 0,0 0 0,0 0 0,0 0 0,0 0 0,0 0 0,-6 25 0,-35 237 0,1-11 0,32-179 0,2 114 0,5-159 0,1-27 0,0 0 0,0-1 0,0 1 0,0 0 0,0 0 0,0 0 0,0 0 0,0 0 0,0 0 0,0 0 0,-1 0 0,1 0 0,0 0 0,0 0 0,0 0 0,0 0 0,0 0 0,0 0 0,0 0 0,0 0 0,0 0 0,-1 0 0,1 0 0,0 0 0,0 0 0,0 0 0,0 0 0,0 0 0,0 0 0,0 0 0,0 0 0,0 0 0,-1 0 0,1 0 0,0 0 0,0 0 0,0 1 0,0-1 0,0 0 0,0 0 0,0 0 0,0 0 0,0 0 0,0 0 0,0 0 0,0 0 0,0 0 0,0 0 0,0 0 0,0 1 0,0-1 0,0 0 0,0 0 0,0 0 0,0 0 0,0 0 0,0 0 0,0 0 0,0 1 0,-14-40 0,7 14 0,-43-111 0,-25-82 0,69 192 0,2 1 0,-2-39 0,5 36 0,0 25 0,1 0 0,-1 0 0,1-1 0,-1 1 0,0 0 0,0 0 0,0 0 0,-1 0 0,1 0 0,-3-3 0,3 5 0,1 0 0,-1 1 0,0-1 0,1 1 0,-1-1 0,0 1 0,1-1 0,-1 1 0,0-1 0,1 1 0,-1 0 0,0-1 0,0 1 0,0 0 0,1-1 0,-1 1 0,0 0 0,0 0 0,0 0 0,1 0 0,-1 0 0,0 0 0,0 0 0,0 0 0,0 0 0,1 1 0,-1-1 0,0 0 0,0 0 0,0 1 0,1-1 0,-1 0 0,0 1 0,1-1 0,-1 1 0,0-1 0,1 1 0,-1-1 0,0 1 0,1 0 0,-1-1 0,1 1 0,-1 0 0,0 0 0,-6 8 0,0 0 0,1 1 0,-1 0 0,2 0 0,0 0 0,0 0 0,0 1 0,-3 14 0,-18 96 0,22-104 0,-8 69 0,-3 97 0,11 86 0,4-261 0,0 23 0,-1-16 0,0 0 0,2 0 0,0 0 0,0-1 0,1 1 0,7 23 0,-9-38 0,0 0 0,0 0 0,0 1 0,0-1 0,0 0 0,0 0 0,0 0 0,0 1 0,0-1 0,0 0 0,1 0 0,-1 0 0,0 1 0,0-1 0,0 0 0,0 0 0,0 0 0,0 0 0,0 1 0,0-1 0,1 0 0,-1 0 0,0 0 0,0 0 0,0 0 0,0 0 0,1 1 0,-1-1 0,0 0 0,0 0 0,0 0 0,0 0 0,1 0 0,-1 0 0,0 0 0,0 0 0,0 0 0,1 0 0,-1 0 0,0 0 0,0 0 0,0 0 0,1 0 0,-1 0 0,0 0 0,0 0 0,0 0 0,0 0 0,1 0 0,-1 0 0,0 0 0,0 0 0,0-1 0,1 1 0,-1 0 0,0 0 0,0 0 0,0 0 0,17-27 0,3-9 0,2 0 0,48-60 0,58-37 0,193-131-502,23 20-475,63-47 292,-351 248 685,99-100 0,-147 135 0,-1-1 0,-1 1 0,8-12 0,-12 11 0,-9 8 0,-3 4 0,1 1 0,-1 1 0,-11 7 0,-207 124 13,-73 42-82,-1000 433-1013,1274-600 1019,-294 108-35,320-119 118,1 0-1,0 0 0,-1 1 1,1-1-1,-1 0 1,1 0-1,-1 0 1,1 1-1,-1-1 0,1 0 1,-1 0-1,0 0 1,1 0-1,-1 0 1,1 0-1,-1 0 0,1 0 1,-1 0-1,1 0 1,-1-1-1,1 1 0,-1 0 1,1 0-1,-1 0 1,1-1-1,-1 1 1,1 0-1,0 0 0,-1-1 1,1 1-1,-1-1 1,1 1-1,0 0 1,-1-1-1,1 1 0,0-1 1,-1 1-1,1 0 1,0-1-1,0 1 1,0-1-1,-1 1 0,1-2 1,3-24 1368,-2 16-1084,8-61-73,15-78 235,-20 129-429,2 1-1,0 1 1,1-1-1,1 1 1,18-30-1,-8 22-70,2 1 1,0 1-1,2 1 0,1 1 0,0 1 1,1 2-1,2 0 0,43-25 0,6 3-248,156-60-1,-56 38 196,331-73 1,-493 133 86,0 0 0,0 0 0,0 1 0,0 0 0,1 1 0,-1 1 0,0 0 0,24 3 0,-35-3 2,0 1 1,0 0 0,0-1 0,1 1 0,-1 0 0,0 0 0,0 0 0,0 0 0,0 1 0,0-1-1,-1 1 1,1-1 0,0 1 0,-1-1 0,1 1 0,-1 0 0,1 0 0,-1 0 0,0 0-1,0 0 1,0 0 0,0 0 0,0 0 0,0 0 0,-1 0 0,1 1 0,-1-1 0,1 0-1,-1 1 1,0-1 0,0 0 0,0 0 0,0 1 0,0-1 0,-1 0 0,0 3 0,-1 7 105,-1-1 1,0 0 0,-1 0 0,-1 0 0,0-1 0,-7 13-1,-19 25-50,-2-1 0,-72 76 0,-281 252-803,357-350 745,-33 22 0,57-44 0,0 0 0,0 0 0,0 0 0,0-1 0,0 0 0,0 0 0,0 0 0,-10 1 0,14-2 0,0-1 0,0 0 0,1 0 0,-1 0 0,0 0 0,0 0 0,0 0 0,1-1 0,-1 1 0,0 0 0,0 0 0,1 0 0,-1-1 0,0 1 0,1 0 0,-1-1 0,0 1 0,1-1 0,-1 1 0,1-1 0,-1 1 0,0-1 0,1 1 0,-1-1 0,1 1 0,0-1 0,-1 0 0,1 1 0,-1-1 0,1 0 0,0 1 0,0-1 0,-1 0 0,1 0 0,0 1 0,0-1 0,0 0 0,0 0 0,0 1 0,0-1 0,0 0 0,0-1 0,0-3 0,1 0 0,0 0 0,0 0 0,1 0 0,2-7 0,6-9 3,1 1-1,1 0 1,0 0 0,1 1-1,32-34 1,91-77 602,-88 90-584,1 2-1,2 1 1,1 4 0,1 1 0,93-39-1,-141 69-20,0 0 0,0 0 0,0 1 0,0-1 0,0 1 0,7 0 0,-11 1 0,-1 0 0,0 0 0,1 0 0,-1 0 0,0 0 0,1 0 0,-1 0 0,1 0 0,-1 0 0,0 0 0,1 0 0,-1 0 0,0 1 0,1-1 0,-1 0 0,0 0 0,0 0 0,1 1 0,-1-1 0,0 0 0,0 0 0,1 1 0,-1-1 0,0 0 0,0 1 0,1-1 0,-1 1 0,0 0 0,0 0 0,0-1 0,0 1 0,0 0 0,0-1 0,0 1 0,-1 0 0,1 0 0,0-1 0,0 1 0,-1 0 0,1-1 0,0 1 0,-1 0 0,1-1 0,-1 1 0,-7 9 0,-1 0 0,1-1 0,-18 13 0,-104 78 0,-169 99 0,195-133 0,-2 0 0,-65 44 0,159-100 0,16-10 0,27-15 0,318-193 0,13-9 0,-340 204 0,-17 10 0,0 1 0,1-1 0,-1 0 0,0-1 0,-1 1 0,1-1 0,-1 0 0,1 0 0,-1 0 0,0-1 0,4-7 0,-8 12 0,1 0 0,-1-1 0,0 1 0,0-1 0,0 1 0,0-1 0,0 1 0,0 0 0,0-1 0,0 1 0,-1-1 0,1 1 0,0 0 0,0-1 0,0 1 0,0 0 0,0-1 0,-1 1 0,1 0 0,0-1 0,0 1 0,-1 0 0,1-1 0,0 1 0,0 0 0,-1-1 0,1 1 0,0 0 0,-1 0 0,1 0 0,0-1 0,-1 1 0,1 0 0,-1 0 0,1 0 0,0 0 0,-1 0 0,1-1 0,-1 1 0,1 0 0,0 0 0,-1 0 0,1 0 0,-1 0 0,1 1 0,-18-4 0,0 1 0,0 1 0,0 0 0,-21 3 0,0 0 0,-159 4 0,-154 1 0,342-7 0,1 0 0,0-1 0,-1 0 0,1-1 0,-14-4 0,18 4 0,-1 0 0,1-1 0,-1 0 0,1 0 0,0-1 0,0 0 0,0 0 0,-7-7 0,8 7-97,0 1-1,0 0 1,0-1-1,-1 1 1,1 1-1,-1-1 1,0 1-1,0 0 1,0 0-1,0 0 1,0 0-1,0 1 0,-10-1 1,-5 0-6729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21:00:52.7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0 979 24575,'41'246'0,"-24"-133"0,43 161 0,-58-267 0,3 8 0,0 0 0,11 22 0,-15-35 0,0 1 0,1 0 0,-1 0 0,1-1 0,0 1 0,0-1 0,0 0 0,0 1 0,1-1 0,-1 0 0,0 0 0,1 0 0,-1-1 0,1 1 0,0-1 0,0 1 0,0-1 0,5 2 0,-6-3 0,0 0 0,-1 1 0,1-1 0,0 0 0,-1-1 0,1 1 0,-1 0 0,1 0 0,0-1 0,-1 1 0,1-1 0,-1 1 0,1-1 0,0 0 0,-1 1 0,0-1 0,2-1 0,1-2 0,0 1 0,0-1 0,-1 0 0,1 0 0,3-6 0,79-125 0,18-25 0,-28 58 0,143-146 0,-213 241 0,27-22 0,-32 28 0,2-1 0,-1 1 0,0 0 0,0 0 0,0 0 0,0 0 0,1 0 0,-1 0 0,1 0 0,-1 1 0,0-1 0,1 1 0,2 0 0,-4 0 0,0 0 0,0 0 0,0 0 0,0 0 0,0 1 0,-1-1 0,1 0 0,0 1 0,0-1 0,0 1 0,0-1 0,-1 1 0,1-1 0,0 1 0,-1-1 0,1 1 0,0 0 0,-1 0 0,1-1 0,-1 1 0,1 0 0,-1 0 0,1-1 0,-1 1 0,1 0 0,-1 0 0,0 0 0,1 1 0,3 30 0,-3-26 0,-4 346 0,-3-214 0,4-90 0,0-29 0,1 1 0,1-1 0,1 0 0,5 31 0,-5-48 0,-1 0 0,1 0 0,-1 0 0,1 0 0,0 0 0,0 0 0,0 0 0,0 0 0,0 0 0,0-1 0,1 1 0,-1 0 0,1-1 0,-1 1 0,1-1 0,-1 1 0,1-1 0,0 0 0,0 0 0,0 0 0,3 2 0,-3-3 0,0 0 0,0 1 0,0-1 0,0 0 0,0 0 0,0 0 0,0-1 0,0 1 0,-1 0 0,1-1 0,0 1 0,0-1 0,0 0 0,0 1 0,0-1 0,-1 0 0,1 0 0,0 0 0,-1 0 0,1-1 0,-1 1 0,1 0 0,-1-1 0,1 1 0,-1-1 0,2-2 0,13-19 0,15-28 0,-30 49 0,87-146 0,43-66-379,629-922-1520,-690 1035 1899,-67 97 0,0 0 0,0-1 0,-1 1 0,0-1 0,0 1 0,0-1 0,-1 0 0,3-8 0,-4 12 0,0 1 0,0-1 0,-1 1 0,1 0 0,0-1 0,0 1 0,0-1 0,0 1 0,0-1 0,0 1 0,-1 0 0,1-1 0,0 1 0,0-1 0,-1 1 0,1 0 0,0-1 0,-1 1 0,1 0 0,0 0 0,-1-1 0,1 1 0,0 0 0,-1 0 0,1-1 0,0 1 0,-1 0 0,1 0 0,-1 0 0,1 0 0,-1 0 0,1-1 0,0 1 0,-1 0 0,-3 0 0,1 0 0,0 1 0,-1-1 0,1 1 0,0-1 0,0 1 0,-1 0 0,-2 2 0,-27 11 0,-38 23 0,-79 53 0,-224 161 141,68-45-37,-145 82-104,332-213 0,34-20 0,84-54 0,0 0 0,-1 0 0,1 0 0,-1 0 0,1 0 0,0 0 0,0 1 0,0-1 0,0 0 0,0 1 0,-2 1 0,4-2 0,-1-1 0,0 0 0,0 0 0,0 1 0,1-1 0,-1 0 0,0 0 0,0 1 0,1-1 0,-1 0 0,0 0 0,1 0 0,-1 0 0,0 1 0,1-1 0,-1 0 0,0 0 0,1 0 0,-1 0 0,0 0 0,1 0 0,-1 0 0,0 0 0,1 0 0,-1 0 0,0 0 0,1 0 0,-1 0 0,0 0 0,1 0 0,-1-1 0,0 1 0,1 0 0,53-14 0,-52 14 0,553-192-826,-217 70 2444,-289 106-1294,-38 15-324,-13 6 0,-20 11 0,-475 304 917,340-222-917,155-97 0,1 0 0,0 0 0,-1 0 0,1 0 0,0 0 0,-1 0 0,1-1 0,-1 1 0,1-1 0,-1 1 0,0-1 0,1 1 0,-4-1 0,5 0 0,0-1 0,0 1 0,-1 0 0,1-1 0,0 1 0,0 0 0,0-1 0,-1 1 0,1 0 0,0-1 0,0 1 0,0-1 0,0 1 0,0 0 0,0-1 0,0 1 0,0-1 0,0 1 0,0-1 0,0 1 0,0 0 0,0-1 0,0 1 0,0-1 0,1 1 0,-1 0 0,0-1 0,0 1 0,0 0 0,1-1 0,-1 0 0,28-45 0,-25 41 0,69-95 0,-37 54 0,30-54 0,-63 98 0,0-1 0,0 0 0,-1 0 0,1 0 0,-1 0 0,0 0 0,0-1 0,0 1 0,0 0 0,-1 0 0,1-1 0,-1 1 0,0 0 0,0-1 0,0-2 0,-1 5 0,1 0 0,0 0 0,-1 0 0,1 0 0,-1 0 0,1 1 0,-1-1 0,0 0 0,1 0 0,-1 1 0,0-1 0,1 0 0,-1 1 0,0-1 0,0 1 0,0-1 0,0 1 0,1-1 0,-3 0 0,0 0 0,0 1 0,-1-1 0,1 0 0,0 1 0,-1 0 0,1 0 0,0 0 0,-4 1 0,-22 3 0,1 1 0,-1 1 0,1 2 0,-32 13 0,-105 55 0,150-69 0,-16 8 0,-40 26 0,54-24 0,18-17 0,-1-1 0,0 1 0,0 0 0,1 0 0,-1 0 0,0 0 0,0 0 0,1 0 0,-1 0 0,0 0 0,0 0 0,1 0 0,-1 0 0,0 0 0,0 0 0,1 0 0,-1 0 0,0 0 0,0 0 0,1 1 0,-1-1 0,0 0 0,0 0 0,1 0 0,-1 0 0,0 0 0,0 1 0,0-1 0,1 0 0,-1 0 0,0 0 0,0 1 0,0-1 0,0 0 0,0 0 0,1 1 0,-1-1 0,0 0 0,0 0 0,0 1 0,0-1 0,0 0 0,0 0 0,0 1 0,0-1 0,0 0 0,0 0 0,0 1 0,0-1 0,0 0 0,0 0 0,0 1 0,0-1 0,0 0 0,0 0 0,0 1 0,-1-1 0,1 0 0,0 0 0,0 1 0,0-1 0,0 0 0,0 0 0,-1 0 0,1 1 0,0-1 0,0 0 0,-1 0 0,11-1 0,-1-2 0,1 1 0,13-7 0,1217-517-1534,-1223 517 1534,31-11 0,-35 19 0,-12 1 0,-1 0 0,0 0 0,0 0 0,0 1 0,0-1 0,0 0 0,0 0 0,1 0 0,-1 1 0,0-1 0,0 0 0,0 0 0,0 0 0,0 1 0,0-1 0,0 0 0,0 0 0,0 0 0,0 1 0,0-1 0,0 0 0,0 0 0,0 0 0,0 1 0,0-1 0,0 0 0,0 0 0,0 0 0,0 1 0,0-1 0,-1 0 0,1 0 0,0 0 0,0 0 0,0 1 0,0-1 0,0 0 0,0 0 0,-1 0 0,1 1 0,-7 5 0,0 0 0,0 0 0,0 0 0,-14 6 0,-305 169 4,-18-20 259,274-129-228,-251 109-39,-8-26-29,297-107 11,7-2 69,20-5 343,8 0 415,105-7-756,211-48-252,-1-29-173,182-86 260,-479 162 116,-17 7 0,0-1 0,0-1 0,0 1 0,-1-1 0,1 1 0,0-1 0,0 0 0,-1 0 0,6-4 0,-23 12 0,-288 151 446,94-51-197,182-92-249,17-8 0,0 0 0,-1-1 0,1-1 0,-1 1 0,-1-2 0,1 1 0,0-1 0,-15 2 0,24-5 0,0 0 0,0 0 0,0 0 0,0 0 0,0 0 0,0 0 0,0-1 0,0 1 0,0 0 0,0 0 0,0-1 0,0 1 0,0-1 0,1 1 0,-1 0 0,0-1 0,0 0 0,0 1 0,1-1 0,-1 1 0,0-1 0,1 0 0,-2-1 0,1-1 0,-1 0 0,1 1 0,0-1 0,0 0 0,1 0 0,-1 0 0,0-3 0,0-8 0,0-1 0,1 1 0,0 0 0,1 0 0,1 0 0,1 0 0,0 0 0,0 0 0,8-18 0,3-2 0,1 1 0,30-50 0,-19 44 0,2 1 0,2 2 0,1 1 0,2 1 0,1 1 0,65-46 0,-91 73 0,-3 2 0,0-1 0,1 1 0,-1 1 0,1-1 0,0 1 0,-1 0 0,2 0 0,-1 1 0,0-1 0,10-1 0,-15 4 0,0 0 0,0 0 0,-1 0 0,1 0 0,0 0 0,0 0 0,-1 0 0,1 0 0,0 1 0,0-1 0,-1 0 0,1 0 0,0 1 0,0-1 0,-1 1 0,1-1 0,-1 1 0,1-1 0,0 1 0,-1-1 0,1 1 0,-1-1 0,1 1 0,-1-1 0,1 1 0,-1 0 0,0-1 0,1 1 0,-1 0 0,0 0 0,1 1 0,-1 0 0,1 1 0,-1 0 0,1 0 0,-1 0 0,0 0 0,0 0 0,-1 4 0,-1 2 0,0-1 0,-1 1 0,1-1 0,-2 0 0,1 0 0,-1 0 0,0 0 0,-1-1 0,0 1 0,-8 9 0,-9 7 0,-38 34 0,-4-4 0,-3-3 0,-82 47 0,-154 72 0,282-158 0,21-12 0,0 0 0,0 0 0,0 0 0,0 0 0,0 0 0,0 1 0,0-1 0,0 0 0,0 0 0,0 0 0,0 0 0,0 0 0,1 0 0,-1 0 0,0 0 0,0 0 0,0 0 0,0 0 0,0 0 0,0 0 0,0 0 0,0 0 0,0 0 0,0 0 0,0 0 0,0 1 0,0-1 0,0 0 0,0 0 0,0 0 0,0 0 0,0 0 0,0 0 0,0 0 0,0 0 0,0 0 0,0 0 0,0 0 0,0 0 0,0 1 0,0-1 0,0 0 0,0 0 0,0 0 0,0 0 0,0 0 0,42-11 0,-26 6 0,830-276-1105,-620 193 1105,-180 70 0,-1 2 0,-35 15 0,-22 8 0,-452 180 0,390-160 0,-342 120 184,380-137 553,30-13-576,10-7-138,9-5-23,1 1 0,0 0 0,1 1 0,31-21 0,-40 30 0,2-2 0,105-73 0,-91 65 0,1 1 0,1 2 0,29-12 0,-49 21 0,1 1 0,-1 0 0,0 0 0,1 0 0,-1 0 0,1 1 0,7-1 0,-11 1 0,-1 1 0,1-1 0,0 0 0,0 0 0,0 1 0,0-1 0,0 1 0,0-1 0,0 0 0,0 1 0,-1 0 0,1-1 0,0 1 0,0-1 0,-1 1 0,1 0 0,0 0 0,-1-1 0,1 1 0,-1 0 0,1 0 0,-1 0 0,1 0 0,-1 0 0,0-1 0,1 1 0,-1 0 0,0 0 0,0 0 0,0 0 0,0 0 0,0 0 0,0 0 0,0 0 0,0 0 0,0 0 0,0 0 0,0 0 0,0 0 0,-1 1 0,-5 18 0,0 0 0,-2 0 0,0-1 0,-1 0 0,-16 24 0,18-30 0,-169 260 0,168-261 0,-20 23 0,27-33 0,-1 0 0,-1 0 0,1 0 0,0 0 0,0-1 0,-1 1 0,1 0 0,0-1 0,-1 0 0,0 0 0,-3 2 0,5-3 0,1 0 0,-1 0 0,0 0 0,1 0 0,-1 0 0,1 1 0,-1-1 0,0 0 0,1 0 0,-1-1 0,1 1 0,-1 0 0,0 0 0,1 0 0,-1 0 0,1 0 0,-1-1 0,0 1 0,1 0 0,-1-1 0,1 1 0,-1 0 0,1-1 0,-1 1 0,1-1 0,-1 1 0,1-1 0,-1 0 0,0-1 0,1 1 0,-1 0 0,1 0 0,-1-1 0,1 1 0,0-1 0,-1 1 0,1 0 0,0-1 0,0-2 0,1-1 0,-1-1 0,1 0 0,0 1 0,0-1 0,3-6 0,9-14 0,1-1 0,1 1 0,1 1 0,24-28 0,-18 25 0,-2-2 0,22-40 0,-41 69 0,0-1 0,0 0 0,0 1 0,-1-1 0,1 0 0,-1 1 0,1-1 0,-1 0 0,0 1 0,1-1 0,-1 0 0,0 0 0,0 0 0,0 1 0,-1-4 0,1 5 0,-1-1 0,1 0 0,0 1 0,-1-1 0,1 0 0,-1 1 0,1-1 0,-1 1 0,0-1 0,1 0 0,-1 1 0,0-1 0,1 1 0,-1 0 0,0-1 0,1 1 0,-1 0 0,0-1 0,0 1 0,1 0 0,-1 0 0,0 0 0,-1-1 0,-6 1 0,0 0 0,0 1 0,0-1 0,0 2 0,-11 2 0,14-3 0,-59 14 0,1 4 0,1 2 0,-80 38 0,-166 113 0,326-209 0,3-10-682,27-90-1,-43 116-6143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1T21:00:57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1948 69 24575,'-2'50'0,"-3"0"0,-15 67 0,-5 41 0,25-150 0,-1 0 0,0 1 0,0-1 0,0 0 0,-1 0 0,-1 0 0,1 0 0,-1 0 0,-1-1 0,1 1 0,-1-1 0,0 0 0,-1 0 0,0 0 0,-10 10 0,6-9 0,0 0 0,-1 0 0,0-1 0,0-1 0,-1 0 0,0 0 0,-12 5 0,19-10 0,0 1 0,0-1 0,0 1 0,-1-1 0,1 0 0,0-1 0,-1 1 0,1-1 0,0 0 0,-1 0 0,1 0 0,0 0 0,0-1 0,-1 0 0,1 0 0,0 0 0,0 0 0,0-1 0,0 1 0,0-1 0,0 0 0,0 0 0,-5-5 0,-2-5 0,0-1 0,1 0 0,1-1 0,0 0 0,-12-26 0,-2-2 0,-10-18 0,16 29 0,-1 0 0,-37-48 0,49 73 0,0 1 0,0 0 0,0 0 0,0 0 0,-1 1 0,1 0 0,-1 0 0,0 1 0,0 0 0,-1 0 0,1 1 0,-1 0 0,1 0 0,-1 0 0,-13 0 0,10 1 0,0 1 0,1 0 0,-1 1 0,1 0 0,-1 1 0,1 0 0,-1 0 0,1 1 0,0 0 0,0 1 0,-12 7 0,1 2 0,0 1 0,1 1 0,-22 21 0,-53 60 0,66-65 0,-324 345 0,348-369 0,-1-1 0,0 0 0,0 1 0,1 0 0,0 0 0,0 0 0,-5 13 0,9-19 0,1 0 0,0 0 0,0-1 0,-1 1 0,1 0 0,0 0 0,0 0 0,0-1 0,0 1 0,0 0 0,0 0 0,0 0 0,0-1 0,0 1 0,0 0 0,0 0 0,1 0 0,-1-1 0,0 1 0,1 0 0,-1 0 0,0-1 0,1 1 0,-1 0 0,1-1 0,-1 1 0,1 0 0,-1-1 0,1 1 0,0-1 0,-1 1 0,1-1 0,0 1 0,-1-1 0,1 1 0,0-1 0,0 0 0,-1 1 0,1-1 0,0 0 0,0 0 0,0 0 0,1 1 0,0-1 0,1 0 0,-1 1 0,1-1 0,0 0 0,-1 0 0,1-1 0,-1 1 0,1-1 0,0 1 0,-1-1 0,1 0 0,-1 1 0,3-3 0,-1 0 0,1-1 0,-1 0 0,0 0 0,-1 0 0,1-1 0,-1 0 0,0 1 0,0-1 0,0 0 0,-1 0 0,0 0 0,0-1 0,2-7 0,-2 7 0,15-43 0,-3 0 0,-2-2 0,7-66 0,3-161 0,-22 275 0,6-55 0,24-105 0,-29 156 0,0 1 0,0 0 0,0 0 0,-1-1 0,1 1 0,-2-12 0,0 17 0,1 1 0,0-1 0,0 0 0,0 1 0,0-1 0,-1 0 0,1 1 0,0-1 0,-1 0 0,1 1 0,0-1 0,-1 1 0,1-1 0,-1 1 0,1-1 0,-1 1 0,1-1 0,-1 1 0,1-1 0,-1 1 0,1 0 0,-1-1 0,0 1 0,1 0 0,-1 0 0,-1-1 0,0 1 0,0 0 0,0 1 0,0-1 0,0 0 0,0 1 0,0 0 0,0-1 0,1 1 0,-1 0 0,0 0 0,0 0 0,1 0 0,-1 0 0,-2 3 0,-16 14 0,0 0 0,1 2 0,-29 41 0,39-50 0,-42 59 0,3 2 0,4 2 0,-50 110 0,-73 256 0,162-426 0,-9 30 0,13-42 0,1 1 0,0-1 0,-1 0 0,1 0 0,0 0 0,0 0 0,0 0 0,0 1 0,1-1 0,-1 0 0,0 0 0,1 0 0,0 0 0,-1 0 0,1 0 0,2 3 0,-2-4 0,0 0 0,0 0 0,0-1 0,0 1 0,0-1 0,0 1 0,0-1 0,0 1 0,0-1 0,0 1 0,0-1 0,0 0 0,0 0 0,0 1 0,0-1 0,0 0 0,1 0 0,-1 0 0,0 0 0,0-1 0,0 1 0,0 0 0,0 0 0,0-1 0,0 1 0,0 0 0,0-1 0,0 1 0,0-1 0,0 0 0,0 1 0,0-1 0,0 0 0,0 1 0,1-2 0,31-28 0,-23 18 0,1-1 0,-2-1 0,0 1 0,0-1 0,9-24 0,-13 24 0,-5 14 0,0 0 0,0 0 0,0 0 0,0 0 0,0 0 0,0 0 0,0 0 0,0 0 0,0 0 0,0 0 0,0 0 0,0-1 0,0 1 0,0 0 0,-1 0 0,1 0 0,0 0 0,0 0 0,0 0 0,0 0 0,0 0 0,0 0 0,0 0 0,0 0 0,0 0 0,0 0 0,0 0 0,0 0 0,0 0 0,0 0 0,0 0 0,0 0 0,0 0 0,-1 0 0,1 0 0,0 0 0,0-1 0,0 1 0,0 0 0,0 0 0,0 1 0,0-1 0,0 0 0,0 0 0,0 0 0,0 0 0,0 0 0,-1 0 0,1 0 0,0 0 0,0 0 0,0 0 0,0 0 0,0 0 0,0 0 0,0 0 0,0 0 0,0 0 0,0 0 0,0 0 0,0 0 0,0 0 0,0 0 0,0 0 0,0 0 0,0 1 0,0-1 0,0 0 0,-16 21 0,9-8 0,1 1 0,0 0 0,0 1 0,2-1 0,0 1 0,0 0 0,1 0 0,-1 28 0,7-29 0,-3-14 0,0 0 0,0 0 0,0 1 0,1-1 0,-1 0 0,0 0 0,0 0 0,0 0 0,0 1 0,0-1 0,1 0 0,-1 0 0,0 0 0,0 0 0,0 0 0,1 0 0,-1 1 0,0-1 0,0 0 0,0 0 0,1 0 0,-1 0 0,0 0 0,0 0 0,1 0 0,-1 0 0,0 0 0,0 0 0,1 0 0,-1 0 0,0 0 0,0 0 0,3-2 0,-1 1 0,0-1 0,0 0 0,0 0 0,0 1 0,0-1 0,0-1 0,0 1 0,2-5 0,116-182 0,-34 48 0,253-319 0,-317 432 0,-17 19 0,-8 9 0,-17 18 0,-208 285-107,199-263-26,-255 401-1096,199-290 1133,-69 168-1,136-276 82,2 1 0,-12 53 1,24-72 18,4-23-12,1-6 6,8-45 245,16-671 246,-23 419-469,-2 287-20,0-39 0,2 1 0,3-1 0,16-73 0,-19 118-10,0 0 0,1 1 0,6-15 0,-8 21 13,0-1 1,0 1 0,0-1-1,0 1 1,0 0-1,1-1 1,-1 1 0,0 0-1,1 0 1,1-2 0,-2 3 2,0 0 0,-1-1 1,1 1-1,0 0 1,0 0-1,-1 0 0,1 0 1,0-1-1,0 1 1,-1 0-1,1 0 0,0 1 1,0-1-1,-1 0 1,1 0-1,0 0 0,0 0 1,-1 1-1,1-1 1,0 0-1,-1 1 1,1-1-1,0 0 0,0 2 1,6 4 75,0 1 1,-1 0-1,0 0 1,0 0 0,-1 1-1,0 0 1,-1 0-1,6 13 1,2 1-26,7 14-57,-4-6 0,2 0 0,27 35 0,-39-58 0,1 0 0,0-1 0,0 1 0,0-1 0,1 0 0,0-1 0,0 0 0,1 0 0,0 0 0,-1-1 0,1 0 0,1-1 0,14 5 0,-20-7 0,-1-1 0,1 1 0,0-1 0,-1 0 0,1 0 0,0 0 0,-1 0 0,1-1 0,0 1 0,-1-1 0,1 1 0,0-1 0,-1 0 0,1 0 0,-1 0 0,0-1 0,1 1 0,-1 0 0,0-1 0,0 0 0,0 1 0,0-1 0,0 0 0,0 0 0,0 0 0,2-3 0,2-6 0,1 1 0,-2-1 0,1 0 0,5-19 0,-10 26 0,33-102 0,-26 74 0,1 1 0,2 0 0,2 0 0,30-54 0,-43 84 0,1 0 0,-1 1 0,0-1 0,1 0 0,-1 0 0,1 1 0,-1-1 0,1 1 0,-1-1 0,1 0 0,-1 1 0,1-1 0,0 1 0,-1-1 0,1 1 0,0 0 0,-1-1 0,1 1 0,0 0 0,0-1 0,-1 1 0,1 0 0,0 0 0,1-1 0,-1 2 0,-1-1 0,1 1 0,-1-1 0,1 1 0,0-1 0,-1 1 0,1 0 0,-1-1 0,0 1 0,1-1 0,-1 1 0,1 0 0,-1-1 0,0 1 0,1 0 0,-1 0 0,0-1 0,0 1 0,0 1 0,5 43 0,-5-44 0,-3 296 0,0-88 0,2-168 0,-3-33 0,-2-9 0,3-3 0,0-1 0,0 1 0,0-1 0,1 0 0,-1 0 0,-1-6 0,-27-72 0,-35-149 0,5-101 0,59 317 0,0 4 0,0 0 0,0 0 0,-8-21 0,7 31 0,0 9 0,0 12 0,-1 321 0,6-206 0,-1 170 0,-1-681 0,0 1233 0,-1-841 0,1-15 0,0 0 0,0 0 0,0 0 0,0 0 0,0-1 0,0 1 0,0 0 0,0 0 0,0 0 0,0 0 0,0 0 0,0 0 0,0 0 0,0 0 0,0 0 0,0 0 0,0 0 0,0 0 0,0 0 0,0-1 0,0 1 0,0 0 0,0 0 0,0 0 0,0 0 0,0 0 0,0 0 0,0 0 0,0 0 0,0 0 0,0 0 0,0 0 0,0 0 0,0 0 0,0 0 0,-1 0 0,1 0 0,0 0 0,0 0 0,0 0 0,0 0 0,0 0 0,0 0 0,0 0 0,0 0 0,0 0 0,0 0 0,0 0 0,0 0 0,0 0 0,-1 0 0,1 0 0,0 0 0,0 0 0,0 0 0,0 0 0,0 0 0,0 0 0,0 0 0,0 0 0,0 0 0,0 0 0,0 0 0,0 0 0,0 0 0,-9-31 0,4 14 0,-313-1019-838,300 985-387,8 27-4903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48790-3CB0-4391-AFC0-92BD2F7A6D9E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5A394-AE59-44C7-B83F-701E5345C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813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Old future aspects: Perform all or some part of control region studies with all the corrections, scaling, refactoring etc.</a:t>
            </a:r>
          </a:p>
          <a:p>
            <a:r>
              <a:rPr lang="en-IN" dirty="0"/>
              <a:t>Perform signal region studies if time permits.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846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Questions:</a:t>
            </a:r>
          </a:p>
          <a:p>
            <a:pPr marL="228600" indent="-228600">
              <a:buAutoNum type="arabicPeriod"/>
            </a:pPr>
            <a:r>
              <a:rPr lang="en-IN" dirty="0"/>
              <a:t>Why is there no tau CR?</a:t>
            </a:r>
          </a:p>
          <a:p>
            <a:pPr marL="0" indent="0">
              <a:buNone/>
            </a:pPr>
            <a:r>
              <a:rPr lang="en-IN" dirty="0"/>
              <a:t>Check in the 2016 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86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Paste the definition of </a:t>
            </a:r>
            <a:r>
              <a:rPr lang="en-IN" dirty="0" err="1"/>
              <a:t>ptmiss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5A394-AE59-44C7-B83F-701E5345C4F5}" type="slidenum">
              <a:rPr lang="en-IN" smtClean="0"/>
              <a:t>68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47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66BE9A-DC7D-D3D8-63F5-BA4B45FC839A}"/>
              </a:ext>
            </a:extLst>
          </p:cNvPr>
          <p:cNvSpPr/>
          <p:nvPr userDrawn="1"/>
        </p:nvSpPr>
        <p:spPr>
          <a:xfrm>
            <a:off x="0" y="-8788"/>
            <a:ext cx="12192000" cy="101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95060A-11CA-F6F3-8513-F1605EA904FE}"/>
              </a:ext>
            </a:extLst>
          </p:cNvPr>
          <p:cNvGrpSpPr/>
          <p:nvPr userDrawn="1"/>
        </p:nvGrpSpPr>
        <p:grpSpPr>
          <a:xfrm>
            <a:off x="-1" y="228972"/>
            <a:ext cx="11946468" cy="574983"/>
            <a:chOff x="-1" y="228972"/>
            <a:chExt cx="11946468" cy="574983"/>
          </a:xfrm>
        </p:grpSpPr>
        <p:pic>
          <p:nvPicPr>
            <p:cNvPr id="9" name="Picture 8" descr="A deep blue background with white text">
              <a:extLst>
                <a:ext uri="{FF2B5EF4-FFF2-40B4-BE49-F238E27FC236}">
                  <a16:creationId xmlns:a16="http://schemas.microsoft.com/office/drawing/2014/main" id="{1C7FB626-5D4E-B26F-2185-E714A702E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67" y="228972"/>
              <a:ext cx="2895600" cy="5749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E5A517-E256-4C23-D767-40DBF7AA6031}"/>
                </a:ext>
              </a:extLst>
            </p:cNvPr>
            <p:cNvSpPr txBox="1"/>
            <p:nvPr/>
          </p:nvSpPr>
          <p:spPr>
            <a:xfrm>
              <a:off x="6680201" y="316409"/>
              <a:ext cx="24892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School of Physics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AA9FC31-D9D3-0BB5-CDF1-38BE30421651}"/>
                </a:ext>
              </a:extLst>
            </p:cNvPr>
            <p:cNvSpPr/>
            <p:nvPr/>
          </p:nvSpPr>
          <p:spPr>
            <a:xfrm>
              <a:off x="-1" y="438986"/>
              <a:ext cx="6680202" cy="153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E31E940-9859-E1B1-74E7-090DB8C9942F}"/>
              </a:ext>
            </a:extLst>
          </p:cNvPr>
          <p:cNvSpPr txBox="1"/>
          <p:nvPr userDrawn="1"/>
        </p:nvSpPr>
        <p:spPr>
          <a:xfrm>
            <a:off x="356081" y="5495684"/>
            <a:ext cx="88133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tx2">
                    <a:lumMod val="75000"/>
                  </a:schemeClr>
                </a:solidFill>
              </a:rPr>
              <a:t>Name : 			</a:t>
            </a:r>
            <a:r>
              <a:rPr lang="en-IN" i="1" dirty="0">
                <a:solidFill>
                  <a:schemeClr val="tx2">
                    <a:lumMod val="75000"/>
                  </a:schemeClr>
                </a:solidFill>
              </a:rPr>
              <a:t>Prayag Yadav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r>
              <a:rPr lang="en-IN" b="1" i="1" dirty="0">
                <a:solidFill>
                  <a:schemeClr val="tx2">
                    <a:lumMod val="75000"/>
                  </a:schemeClr>
                </a:solidFill>
              </a:rPr>
              <a:t>Program :		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Integrated Masters of Science 10</a:t>
            </a:r>
            <a:r>
              <a:rPr lang="en-IN" b="0" i="1" baseline="30000" dirty="0">
                <a:solidFill>
                  <a:schemeClr val="tx2">
                    <a:lumMod val="75000"/>
                  </a:schemeClr>
                </a:solidFill>
              </a:rPr>
              <a:t>th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 Semester</a:t>
            </a:r>
          </a:p>
          <a:p>
            <a:r>
              <a:rPr lang="en-IN" b="1" i="1" dirty="0">
                <a:solidFill>
                  <a:schemeClr val="tx2">
                    <a:lumMod val="75000"/>
                  </a:schemeClr>
                </a:solidFill>
              </a:rPr>
              <a:t>ID: 			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19IPMP03</a:t>
            </a:r>
          </a:p>
          <a:p>
            <a:r>
              <a:rPr lang="en-IN" b="1" i="1" dirty="0">
                <a:solidFill>
                  <a:schemeClr val="tx2">
                    <a:lumMod val="75000"/>
                  </a:schemeClr>
                </a:solidFill>
              </a:rPr>
              <a:t>Project Supervisor: 	</a:t>
            </a:r>
            <a:r>
              <a:rPr lang="en-IN" b="0" i="1" dirty="0" err="1">
                <a:solidFill>
                  <a:schemeClr val="tx2">
                    <a:lumMod val="75000"/>
                  </a:schemeClr>
                </a:solidFill>
              </a:rPr>
              <a:t>Dr.</a:t>
            </a:r>
            <a:r>
              <a:rPr lang="en-IN" b="0" i="1" dirty="0">
                <a:solidFill>
                  <a:schemeClr val="tx2">
                    <a:lumMod val="75000"/>
                  </a:schemeClr>
                </a:solidFill>
              </a:rPr>
              <a:t> Bhawna </a:t>
            </a:r>
            <a:r>
              <a:rPr lang="en-IN" b="0" i="1" dirty="0" err="1">
                <a:solidFill>
                  <a:schemeClr val="tx2">
                    <a:lumMod val="75000"/>
                  </a:schemeClr>
                </a:solidFill>
              </a:rPr>
              <a:t>Gomber</a:t>
            </a:r>
            <a:endParaRPr lang="en-IN" b="0" i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IN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A4092-1FE5-D768-BF01-BDEA0BCF9C9E}"/>
              </a:ext>
            </a:extLst>
          </p:cNvPr>
          <p:cNvSpPr txBox="1"/>
          <p:nvPr userDrawn="1"/>
        </p:nvSpPr>
        <p:spPr>
          <a:xfrm>
            <a:off x="285952" y="4216189"/>
            <a:ext cx="11660515" cy="86689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IN" sz="4400" dirty="0">
                <a:solidFill>
                  <a:schemeClr val="tx2">
                    <a:lumMod val="75000"/>
                  </a:schemeClr>
                </a:solidFill>
              </a:rPr>
              <a:t>Project final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4CB717-C63A-FE72-8115-110BC8010ED0}"/>
              </a:ext>
            </a:extLst>
          </p:cNvPr>
          <p:cNvGrpSpPr/>
          <p:nvPr userDrawn="1"/>
        </p:nvGrpSpPr>
        <p:grpSpPr>
          <a:xfrm>
            <a:off x="-2286" y="1002908"/>
            <a:ext cx="12194286" cy="3232800"/>
            <a:chOff x="-2286" y="1002908"/>
            <a:chExt cx="12194286" cy="3232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BA1BE1-8426-CB17-84C2-6E7DEF1B56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84" r="24044" b="27084"/>
            <a:stretch/>
          </p:blipFill>
          <p:spPr>
            <a:xfrm>
              <a:off x="2929753" y="1007211"/>
              <a:ext cx="9262247" cy="32278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0723F7-CC9D-9B17-6F77-6DEDAE2DEA16}"/>
                </a:ext>
              </a:extLst>
            </p:cNvPr>
            <p:cNvSpPr txBox="1"/>
            <p:nvPr userDrawn="1"/>
          </p:nvSpPr>
          <p:spPr>
            <a:xfrm>
              <a:off x="10489721" y="4004261"/>
              <a:ext cx="17022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900" dirty="0">
                  <a:solidFill>
                    <a:schemeClr val="bg1"/>
                  </a:solidFill>
                </a:rPr>
                <a:t>From </a:t>
              </a:r>
              <a:r>
                <a:rPr lang="en-IN" sz="900" dirty="0" err="1">
                  <a:solidFill>
                    <a:schemeClr val="bg1"/>
                  </a:solidFill>
                </a:rPr>
                <a:t>iSpyGL</a:t>
              </a:r>
              <a:r>
                <a:rPr lang="en-IN" sz="900" dirty="0">
                  <a:solidFill>
                    <a:schemeClr val="bg1"/>
                  </a:solidFill>
                </a:rPr>
                <a:t> , CERN open data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B9E518-8236-E76E-5661-D02C9C498C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r="7742"/>
            <a:stretch/>
          </p:blipFill>
          <p:spPr>
            <a:xfrm>
              <a:off x="-2286" y="1002908"/>
              <a:ext cx="5163992" cy="323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77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5A80-C83F-E0F8-E20A-47633DAF7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8C7E68-CEEB-32B1-FB8A-74BF4C053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96C5A-81E4-6A0E-3621-09973724E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9600A-C915-F886-2236-8CBAE7F1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C6FB3-E93B-4943-BB20-13A44C8A5D47}" type="datetime3">
              <a:rPr lang="en-IN" smtClean="0"/>
              <a:t>21 October 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F354A-A50B-667D-102A-9680ED66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66FFD-E188-304F-0FEF-C21D7F49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2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22E0-F1CE-6C06-2863-0343109A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D47D4-FC15-7197-6827-07DFDECBB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0C777-F027-B890-9531-72C1296D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CA290-7DE7-4166-A503-7109E891114D}" type="datetime3">
              <a:rPr lang="en-IN" smtClean="0"/>
              <a:t>21 October 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82116-04C1-788E-826D-E262FD6B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B395B-7711-F88A-84E8-65F340C0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82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417B73-155A-6251-4810-C35E58CD5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06AB8-C5BD-FCED-A1FB-A74BC1CBDB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98029-B7B2-45CC-3808-F1C4E49D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D0F2-7AA5-4006-ADCD-9A7D72C4DFB8}" type="datetime3">
              <a:rPr lang="en-IN" smtClean="0"/>
              <a:t>21 October 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D4506-258E-E6AE-BB50-9E31B380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31491-07C9-61E3-3D74-D5DB079B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86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441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942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161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402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65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69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79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84EB1E-A77F-231A-158C-02ADBA048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932" y="6392317"/>
            <a:ext cx="401928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fld id="{70DAB970-4866-4E2C-8628-2A72CE00425E}" type="slidenum">
              <a:rPr lang="en-IN" smtClean="0"/>
              <a:pPr algn="l"/>
              <a:t>‹#›</a:t>
            </a:fld>
            <a:endParaRPr lang="en-IN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864D558-59CE-2EBF-8F8C-1C751F5168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192" y="6392317"/>
            <a:ext cx="1443805" cy="36512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C6F54E-A99F-A692-64E6-1E5525E5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8998" y="6392317"/>
            <a:ext cx="411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95516-4EC7-9099-6A06-79E73EDF4FA5}"/>
              </a:ext>
            </a:extLst>
          </p:cNvPr>
          <p:cNvSpPr/>
          <p:nvPr userDrawn="1"/>
        </p:nvSpPr>
        <p:spPr>
          <a:xfrm>
            <a:off x="270934" y="6129867"/>
            <a:ext cx="9592733" cy="1439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7510CE-2955-84A6-ACD8-BDC44BE738BC}"/>
              </a:ext>
            </a:extLst>
          </p:cNvPr>
          <p:cNvSpPr txBox="1"/>
          <p:nvPr userDrawn="1"/>
        </p:nvSpPr>
        <p:spPr>
          <a:xfrm>
            <a:off x="9905999" y="5992208"/>
            <a:ext cx="221826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School of Physics</a:t>
            </a:r>
            <a:endParaRPr lang="en-IN" sz="105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A9087D6-7312-26C1-B44B-9B6D9D5D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73417"/>
            <a:ext cx="11057468" cy="685429"/>
          </a:xfrm>
        </p:spPr>
        <p:txBody>
          <a:bodyPr/>
          <a:lstStyle>
            <a:lvl1pPr>
              <a:defRPr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endParaRPr lang="en-IN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B753976-BFBD-85AE-B26F-EF3BCCC916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10879668" cy="47847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957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0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519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426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632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CC854F2-4088-A1AA-3B46-55B5CB33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932" y="6392317"/>
            <a:ext cx="401928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fld id="{70DAB970-4866-4E2C-8628-2A72CE00425E}" type="slidenum">
              <a:rPr lang="en-IN" smtClean="0"/>
              <a:pPr algn="l"/>
              <a:t>‹#›</a:t>
            </a:fld>
            <a:endParaRPr lang="en-IN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1ED2193-7721-6514-972D-A0F93FE3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192" y="6392317"/>
            <a:ext cx="1443805" cy="36512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49DE4AA-C489-79A5-E164-1F347649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8998" y="6392317"/>
            <a:ext cx="411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B8BE16-FF0C-2320-C0A5-481AA4E3D612}"/>
              </a:ext>
            </a:extLst>
          </p:cNvPr>
          <p:cNvSpPr/>
          <p:nvPr userDrawn="1"/>
        </p:nvSpPr>
        <p:spPr>
          <a:xfrm>
            <a:off x="270934" y="6129867"/>
            <a:ext cx="9592733" cy="1439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5F4AB-BE30-63F6-3A97-2590EC416F3D}"/>
              </a:ext>
            </a:extLst>
          </p:cNvPr>
          <p:cNvSpPr txBox="1"/>
          <p:nvPr userDrawn="1"/>
        </p:nvSpPr>
        <p:spPr>
          <a:xfrm>
            <a:off x="9905999" y="5992208"/>
            <a:ext cx="2218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School of Physics</a:t>
            </a:r>
            <a:endParaRPr lang="en-IN" sz="105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6402A6-1D00-F51F-9C4F-577B64911121}"/>
              </a:ext>
            </a:extLst>
          </p:cNvPr>
          <p:cNvSpPr/>
          <p:nvPr userDrawn="1"/>
        </p:nvSpPr>
        <p:spPr>
          <a:xfrm>
            <a:off x="0" y="-8788"/>
            <a:ext cx="12192000" cy="101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5">
            <a:extLst>
              <a:ext uri="{FF2B5EF4-FFF2-40B4-BE49-F238E27FC236}">
                <a16:creationId xmlns:a16="http://schemas.microsoft.com/office/drawing/2014/main" id="{5D4071A3-1ACE-539D-6CE0-5F679D59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6" y="3086285"/>
            <a:ext cx="11057468" cy="685429"/>
          </a:xfrm>
        </p:spPr>
        <p:txBody>
          <a:bodyPr/>
          <a:lstStyle>
            <a:lvl1pPr algn="ctr">
              <a:defRPr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254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CC854F2-4088-A1AA-3B46-55B5CB33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0932" y="6392317"/>
            <a:ext cx="401928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fld id="{70DAB970-4866-4E2C-8628-2A72CE00425E}" type="slidenum">
              <a:rPr lang="en-IN" smtClean="0"/>
              <a:pPr algn="l"/>
              <a:t>‹#›</a:t>
            </a:fld>
            <a:endParaRPr lang="en-IN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1ED2193-7721-6514-972D-A0F93FE36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192" y="6392317"/>
            <a:ext cx="1443805" cy="365126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49DE4AA-C489-79A5-E164-1F347649E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8998" y="6392317"/>
            <a:ext cx="4114800" cy="365125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B8BE16-FF0C-2320-C0A5-481AA4E3D612}"/>
              </a:ext>
            </a:extLst>
          </p:cNvPr>
          <p:cNvSpPr/>
          <p:nvPr userDrawn="1"/>
        </p:nvSpPr>
        <p:spPr>
          <a:xfrm>
            <a:off x="270934" y="6129867"/>
            <a:ext cx="9592733" cy="14393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5F4AB-BE30-63F6-3A97-2590EC416F3D}"/>
              </a:ext>
            </a:extLst>
          </p:cNvPr>
          <p:cNvSpPr txBox="1"/>
          <p:nvPr userDrawn="1"/>
        </p:nvSpPr>
        <p:spPr>
          <a:xfrm>
            <a:off x="9905999" y="5992208"/>
            <a:ext cx="2218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School </a:t>
            </a:r>
            <a:r>
              <a:rPr lang="en-IN" sz="200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of Physics</a:t>
            </a:r>
            <a:endParaRPr lang="en-IN" sz="105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6402A6-1D00-F51F-9C4F-577B64911121}"/>
              </a:ext>
            </a:extLst>
          </p:cNvPr>
          <p:cNvSpPr/>
          <p:nvPr userDrawn="1"/>
        </p:nvSpPr>
        <p:spPr>
          <a:xfrm>
            <a:off x="0" y="-8788"/>
            <a:ext cx="12192000" cy="1015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itle 15">
            <a:extLst>
              <a:ext uri="{FF2B5EF4-FFF2-40B4-BE49-F238E27FC236}">
                <a16:creationId xmlns:a16="http://schemas.microsoft.com/office/drawing/2014/main" id="{5D4071A3-1ACE-539D-6CE0-5F679D59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66" y="3086285"/>
            <a:ext cx="11057468" cy="685429"/>
          </a:xfrm>
        </p:spPr>
        <p:txBody>
          <a:bodyPr/>
          <a:lstStyle>
            <a:lvl1pPr algn="ctr">
              <a:defRPr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4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650D3-200E-6DFD-18A7-33946455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E44C0-88E4-D680-F15B-A47F44F68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10A75-82F8-1848-68AC-A36B65ED88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1D71D-5228-85D1-C8B7-697F9D6E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C82D6-DC3B-4BAB-9D4C-40E10C0ADB09}" type="datetime3">
              <a:rPr lang="en-IN" smtClean="0"/>
              <a:t>21 October 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D26333-7BD9-BDC2-0B63-E27380C8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6A10A-0990-82DB-EFBE-CF0FF534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39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8BD3-ADF7-EBC9-EAE4-67E901AB3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8798F-3CD1-94E5-B9F3-FB393F7D3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E5F985-439C-4C34-F0FC-C52BDE62D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9313E-BA03-539B-B359-897C77FA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7262F-EF60-C28D-89BA-B87096D14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F3F5A-D060-1E8D-740A-48D2594A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0D2DF-E4BF-4025-B984-886A5B6FCC7A}" type="datetime3">
              <a:rPr lang="en-IN" smtClean="0"/>
              <a:t>21 October 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4261B-039B-93ED-338A-B752EEE3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DED644-26FF-AA79-B0C8-9788D9CE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3D37-6AB3-CC1B-F8D4-1768A089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5BB03-5B2B-3B69-5298-E50E7A5D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9BA3F-1458-46B2-90BA-35AD09C3E64E}" type="datetime3">
              <a:rPr lang="en-IN" smtClean="0"/>
              <a:t>21 October 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73CE6-CB6A-B25D-9215-A39FC7B1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807E0C-1098-597C-C8A6-DC17B5449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518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C972D7-5ED0-7654-D71C-8DE08F36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D69AA-5C07-4E0D-AB76-FAEEF560688F}" type="datetime3">
              <a:rPr lang="en-IN" smtClean="0"/>
              <a:t>21 October 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AB9D00-8FF8-9AE3-07B5-49DDC8FC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74D05-9846-850C-0B73-1F139BF8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81FE8-E361-C739-1F1C-B3EB473D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5414B-1C4E-B8D0-39B9-85361E4AA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1E53B-192D-DBA7-712B-A4B78890C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792E7-822E-E889-1F54-61B98253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B1817-9AD5-4DE8-A63C-4916E1686EAC}" type="datetime3">
              <a:rPr lang="en-IN" smtClean="0"/>
              <a:t>21 October 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ECB6B-0870-40F8-A749-F0A21348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15B0FE-B0A7-DD18-39CD-3D4AD2F25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868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3A2FA7-183B-0408-9682-24FC6135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1C4BA-9406-D4DD-D496-86C6F1E34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78468-498A-0C78-47EC-1C418B92B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3FF85-B923-4681-A163-7C7F8DC476CE}" type="datetime3">
              <a:rPr lang="en-IN" smtClean="0"/>
              <a:t>21 October 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541D-0079-E2D0-896B-93693187A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Prayag Yadav | School of Physics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2617F-9374-C4CA-0BBC-3118C415D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AB970-4866-4E2C-8628-2A72CE0042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40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63" r:id="rId3"/>
    <p:sldLayoutId id="2147483684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CF44A-65CF-49B5-A2EC-3BBF32A35B33}" type="datetimeFigureOut">
              <a:rPr lang="en-IN" smtClean="0"/>
              <a:t>21-10-2024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9E42B-3C95-41D6-A70A-BF6160DDEF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171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0/epjc/s10052-011-1753-8" TargetMode="External"/><Relationship Id="rId2" Type="http://schemas.openxmlformats.org/officeDocument/2006/relationships/hyperlink" Target="https://doi.org/10.1140/epjc/s10052-019-6730-7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doi.org/10.1007/JHEP10(2017)180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p.wisc.edu/cms/comp/resource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ki.cern.ch/twiki/bin/view/CMS/%20SWGuideMuonSelection" TargetMode="External"/><Relationship Id="rId2" Type="http://schemas.openxmlformats.org/officeDocument/2006/relationships/hyperlink" Target="https://twiki.cern.ch/twiki/bin/view/CMS/CutBasedElectronIdentificationRun2#Offline_selection_ criteria_for_V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wiki.cern.ch/twiki/bin/view/CMS/CutBasedPhotonIdentificationRun2" TargetMode="External"/><Relationship Id="rId4" Type="http://schemas.openxmlformats.org/officeDocument/2006/relationships/hyperlink" Target="https://twiki.cern.ch/twiki/bin/view/CMS/TauIDRecommendationForRun2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0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8.png"/><Relationship Id="rId10" Type="http://schemas.microsoft.com/office/2007/relationships/diagramDrawing" Target="../diagrams/drawing1.xml"/><Relationship Id="rId4" Type="http://schemas.microsoft.com/office/2007/relationships/hdphoto" Target="../media/hdphoto1.wdp"/><Relationship Id="rId9" Type="http://schemas.openxmlformats.org/officeDocument/2006/relationships/diagramColors" Target="../diagrams/colors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50.png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2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25.png"/><Relationship Id="rId10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12.png"/><Relationship Id="rId14" Type="http://schemas.openxmlformats.org/officeDocument/2006/relationships/image" Target="../media/image2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9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12.png"/><Relationship Id="rId15" Type="http://schemas.openxmlformats.org/officeDocument/2006/relationships/image" Target="../media/image27.png"/><Relationship Id="rId10" Type="http://schemas.openxmlformats.org/officeDocument/2006/relationships/image" Target="../media/image17.png"/><Relationship Id="rId19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Drell-Yan-process-a-quark-of-one-hadron-and-an-antiquark-of-another-hadron-annihilate_fig1_254469235" TargetMode="External"/><Relationship Id="rId7" Type="http://schemas.openxmlformats.org/officeDocument/2006/relationships/hyperlink" Target="https://www.phys.sinica.edu.tw/~smwang/as_cdf_atlas/atlas/physics/sm_higgs/sm_higgs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hyperlink" Target="https://www.researchgate.net/figure/LO-Feynman-diagrams-for-semileptonic-diboson-production-in-WZ-and-ZZ-channels_fig72_333942621" TargetMode="External"/><Relationship Id="rId4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physik.uzh.ch/cms/latex:feynma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Representative-Feynman-diagrams-for-a-s-channel-single-top-quark-production-and-b_fig1_26859518" TargetMode="External"/><Relationship Id="rId5" Type="http://schemas.microsoft.com/office/2007/relationships/hdphoto" Target="../media/hdphoto2.wdp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271.png"/><Relationship Id="rId4" Type="http://schemas.openxmlformats.org/officeDocument/2006/relationships/image" Target="../media/image26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hyperlink" Target="https://tikz.net/axis3d_cm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0.png"/><Relationship Id="rId5" Type="http://schemas.openxmlformats.org/officeDocument/2006/relationships/customXml" Target="../ink/ink2.xml"/><Relationship Id="rId4" Type="http://schemas.openxmlformats.org/officeDocument/2006/relationships/image" Target="../media/image260.png"/><Relationship Id="rId9" Type="http://schemas.openxmlformats.org/officeDocument/2006/relationships/hyperlink" Target="https://tikz.net/axis3d_cms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lvalls.com/compact-muon-solenoid-up-close-and-personal/" TargetMode="External"/><Relationship Id="rId2" Type="http://schemas.openxmlformats.org/officeDocument/2006/relationships/hyperlink" Target="https://cms.cern/news/real-time-analysis-cms-level-1-trigger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BC3863C-C71A-0458-F233-180F2B7E431B}"/>
              </a:ext>
            </a:extLst>
          </p:cNvPr>
          <p:cNvGrpSpPr/>
          <p:nvPr/>
        </p:nvGrpSpPr>
        <p:grpSpPr>
          <a:xfrm>
            <a:off x="-1" y="228972"/>
            <a:ext cx="11946468" cy="574983"/>
            <a:chOff x="-1" y="228972"/>
            <a:chExt cx="11946468" cy="574983"/>
          </a:xfrm>
        </p:grpSpPr>
        <p:pic>
          <p:nvPicPr>
            <p:cNvPr id="6" name="Picture 5" descr="A deep blue background with white text">
              <a:extLst>
                <a:ext uri="{FF2B5EF4-FFF2-40B4-BE49-F238E27FC236}">
                  <a16:creationId xmlns:a16="http://schemas.microsoft.com/office/drawing/2014/main" id="{801929C5-303E-3436-2BF0-05461A09D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867" y="228972"/>
              <a:ext cx="2895600" cy="57498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C6A8BF-E3BA-9D3A-6698-2A4B0DAB289B}"/>
                </a:ext>
              </a:extLst>
            </p:cNvPr>
            <p:cNvSpPr/>
            <p:nvPr/>
          </p:nvSpPr>
          <p:spPr>
            <a:xfrm>
              <a:off x="-1" y="438986"/>
              <a:ext cx="6680202" cy="1536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5">
                <a:extLst>
                  <a:ext uri="{FF2B5EF4-FFF2-40B4-BE49-F238E27FC236}">
                    <a16:creationId xmlns:a16="http://schemas.microsoft.com/office/drawing/2014/main" id="{FCDA2754-6840-026E-478C-BEB108B298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718181"/>
                <a:ext cx="12192000" cy="1010816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IN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𝐵𝑎𝑐𝑘𝑔𝑟𝑜𝑢𝑛𝑑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𝑒𝑠𝑡𝑖𝑚𝑎𝑡𝑖𝑜𝑛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𝑀𝑜𝑛𝑜𝐻𝑖𝑔𝑔𝑠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bar>
                      <m:barPr>
                        <m:pos m:val="top"/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bar>
                    <m:r>
                      <a:rPr lang="en-IN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𝑓𝑖𝑛𝑎𝑙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𝑠𝑡𝑎𝑡𝑒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2018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𝑑𝑎𝑡𝑎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𝐶𝑀𝑆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𝑑𝑒𝑡𝑒𝑐𝑡𝑜𝑟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𝐿𝐻𝐶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𝐶𝐸𝑅𝑁</m:t>
                    </m:r>
                  </m:oMath>
                </a14:m>
                <a:r>
                  <a:rPr lang="en-IN" sz="2400" i="1" dirty="0">
                    <a:solidFill>
                      <a:schemeClr val="accent1"/>
                    </a:solidFill>
                  </a:rPr>
                  <a:t>’</a:t>
                </a:r>
              </a:p>
            </p:txBody>
          </p:sp>
        </mc:Choice>
        <mc:Fallback xmlns="">
          <p:sp>
            <p:nvSpPr>
              <p:cNvPr id="2" name="Text Placeholder 5">
                <a:extLst>
                  <a:ext uri="{FF2B5EF4-FFF2-40B4-BE49-F238E27FC236}">
                    <a16:creationId xmlns:a16="http://schemas.microsoft.com/office/drawing/2014/main" id="{FCDA2754-6840-026E-478C-BEB108B29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718181"/>
                <a:ext cx="12192000" cy="10108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59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CC2540-64E0-F81C-AC97-925F7089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CFD1D-5036-B727-7A71-B6E75F82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EEFEF-1F1E-4B00-937A-4FE54918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701E0D-3FD0-58C7-69FF-82AE9F66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Selections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A0E05-B3FE-F746-3A79-EAF73E1127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620654"/>
            <a:ext cx="10879668" cy="99191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ea typeface="Cascadia Code" panose="020B0609020000020004" pitchFamily="49" charset="0"/>
                <a:cs typeface="Cascadia Code" panose="020B0609020000020004" pitchFamily="49" charset="0"/>
              </a:rPr>
              <a:t>In 2018, power supply of two HCAL modules in range η : -3.0 to -1.3 and ϕ : -1.57 to-0.87 was compromised. Therefore, in this analysis we remove any event which has at least one jet or </a:t>
            </a:r>
            <a:r>
              <a:rPr lang="en-US" sz="2000" dirty="0" err="1">
                <a:ea typeface="Cascadia Code" panose="020B0609020000020004" pitchFamily="49" charset="0"/>
                <a:cs typeface="Cascadia Code" panose="020B0609020000020004" pitchFamily="49" charset="0"/>
              </a:rPr>
              <a:t>fatjet</a:t>
            </a:r>
            <a:r>
              <a:rPr lang="en-US" sz="2000" dirty="0">
                <a:ea typeface="Cascadia Code" panose="020B0609020000020004" pitchFamily="49" charset="0"/>
                <a:cs typeface="Cascadia Code" panose="020B0609020000020004" pitchFamily="49" charset="0"/>
              </a:rPr>
              <a:t> lying in this range.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343DE2-95F7-8C2D-0A3C-F07C166884F2}"/>
              </a:ext>
            </a:extLst>
          </p:cNvPr>
          <p:cNvSpPr txBox="1"/>
          <p:nvPr/>
        </p:nvSpPr>
        <p:spPr>
          <a:xfrm>
            <a:off x="335208" y="1082184"/>
            <a:ext cx="4655113" cy="415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IN" sz="2800" dirty="0"/>
              <a:t>HEM Veto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DF30C7-7828-E905-1E6C-271DFC6EE101}"/>
              </a:ext>
            </a:extLst>
          </p:cNvPr>
          <p:cNvGrpSpPr/>
          <p:nvPr/>
        </p:nvGrpSpPr>
        <p:grpSpPr>
          <a:xfrm>
            <a:off x="1543177" y="2839098"/>
            <a:ext cx="5351281" cy="3224766"/>
            <a:chOff x="1543177" y="2839098"/>
            <a:chExt cx="5351281" cy="3224766"/>
          </a:xfrm>
        </p:grpSpPr>
        <p:pic>
          <p:nvPicPr>
            <p:cNvPr id="32" name="Picture 31" descr="A graph of data and data&#10;&#10;Description automatically generated with medium confidence">
              <a:extLst>
                <a:ext uri="{FF2B5EF4-FFF2-40B4-BE49-F238E27FC236}">
                  <a16:creationId xmlns:a16="http://schemas.microsoft.com/office/drawing/2014/main" id="{47FDEED0-E083-347E-2889-94384DAF0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177" y="2839098"/>
              <a:ext cx="3224766" cy="3224766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C1E1857-77A1-2A52-CB26-9EE0737089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98237" y="3640380"/>
              <a:ext cx="1769706" cy="3324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FEBA30-584D-93B4-6C00-288BE3EEAC8B}"/>
                </a:ext>
              </a:extLst>
            </p:cNvPr>
            <p:cNvSpPr txBox="1"/>
            <p:nvPr/>
          </p:nvSpPr>
          <p:spPr>
            <a:xfrm>
              <a:off x="4704874" y="3245019"/>
              <a:ext cx="2189584" cy="72778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1600" dirty="0"/>
                <a:t>Excess in MET due to HEM issue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838DE0D-C1B3-39A7-7553-6221D1CDDA01}"/>
              </a:ext>
            </a:extLst>
          </p:cNvPr>
          <p:cNvGrpSpPr/>
          <p:nvPr/>
        </p:nvGrpSpPr>
        <p:grpSpPr>
          <a:xfrm>
            <a:off x="6581191" y="2633046"/>
            <a:ext cx="4494908" cy="3224766"/>
            <a:chOff x="6581191" y="2633046"/>
            <a:chExt cx="4494908" cy="3224766"/>
          </a:xfrm>
        </p:grpSpPr>
        <p:pic>
          <p:nvPicPr>
            <p:cNvPr id="40" name="Picture 39" descr="A graph of data and data&#10;&#10;Description automatically generated with medium confidence">
              <a:extLst>
                <a:ext uri="{FF2B5EF4-FFF2-40B4-BE49-F238E27FC236}">
                  <a16:creationId xmlns:a16="http://schemas.microsoft.com/office/drawing/2014/main" id="{7978E28A-BEB6-6C58-836E-581B1CDFB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1333" y="2633046"/>
              <a:ext cx="3224766" cy="3224766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62E092C-7483-41CA-5352-319173262F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5869" y="4566196"/>
              <a:ext cx="545464" cy="71117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6B7E21-8A67-3872-54B5-793FCA70E323}"/>
                </a:ext>
              </a:extLst>
            </p:cNvPr>
            <p:cNvSpPr txBox="1"/>
            <p:nvPr/>
          </p:nvSpPr>
          <p:spPr>
            <a:xfrm>
              <a:off x="6581191" y="4451481"/>
              <a:ext cx="724678" cy="32864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1600" dirty="0"/>
                <a:t>Fixed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94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79395-26B7-4CF2-481B-A8C923FE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11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EAF42-8665-1C3E-DDA4-61394060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E995D-B750-C6AF-CC01-7449EE3B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79FA11-6E6C-0518-93E9-58B4CE8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Selections: </a:t>
            </a:r>
            <a:r>
              <a:rPr lang="en-US" dirty="0" err="1"/>
              <a:t>Fatjets</a:t>
            </a:r>
            <a:r>
              <a:rPr lang="en-US" dirty="0"/>
              <a:t> (ak8 jets)</a:t>
            </a: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349F13-96DF-75E7-6082-211FCEEDF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179072"/>
              </p:ext>
            </p:extLst>
          </p:nvPr>
        </p:nvGraphicFramePr>
        <p:xfrm>
          <a:off x="672860" y="1785607"/>
          <a:ext cx="7533721" cy="28517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057321">
                  <a:extLst>
                    <a:ext uri="{9D8B030D-6E8A-4147-A177-3AD203B41FA5}">
                      <a16:colId xmlns:a16="http://schemas.microsoft.com/office/drawing/2014/main" val="1700642947"/>
                    </a:ext>
                  </a:extLst>
                </a:gridCol>
                <a:gridCol w="3476400">
                  <a:extLst>
                    <a:ext uri="{9D8B030D-6E8A-4147-A177-3AD203B41FA5}">
                      <a16:colId xmlns:a16="http://schemas.microsoft.com/office/drawing/2014/main" val="2200808266"/>
                    </a:ext>
                  </a:extLst>
                </a:gridCol>
              </a:tblGrid>
              <a:tr h="449033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 dirty="0">
                          <a:effectLst/>
                        </a:rPr>
                        <a:t>Selection</a:t>
                      </a:r>
                      <a:endParaRPr lang="en-IN" sz="16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464742344"/>
                  </a:ext>
                </a:extLst>
              </a:tr>
              <a:tr h="449033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p</a:t>
                      </a:r>
                      <a:r>
                        <a:rPr lang="en-IN" sz="1600" kern="100" baseline="-25000">
                          <a:effectLst/>
                        </a:rPr>
                        <a:t>T </a:t>
                      </a:r>
                      <a:r>
                        <a:rPr lang="en-IN" sz="1600" kern="100">
                          <a:effectLst/>
                        </a:rPr>
                        <a:t>&gt; 30 GeV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To remove low pt jet noise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1327450098"/>
                  </a:ext>
                </a:extLst>
              </a:tr>
              <a:tr h="449033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|η| &lt; 2.5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Extent of calorimeters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720082684"/>
                  </a:ext>
                </a:extLst>
              </a:tr>
              <a:tr h="490934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jetID ≥ 2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Tight ak8jets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4060258481"/>
                  </a:ext>
                </a:extLst>
              </a:tr>
              <a:tr h="496466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70 GeV &lt; M</a:t>
                      </a:r>
                      <a:r>
                        <a:rPr lang="en-IN" sz="1600" kern="100" baseline="-25000">
                          <a:effectLst/>
                        </a:rPr>
                        <a:t>softdrop </a:t>
                      </a:r>
                      <a:r>
                        <a:rPr lang="en-IN" sz="1600" kern="100">
                          <a:effectLst/>
                        </a:rPr>
                        <a:t>&lt; 150 GeV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Mass around Higgs mass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3938904213"/>
                  </a:ext>
                </a:extLst>
              </a:tr>
              <a:tr h="517210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de-DE" sz="1600" kern="100">
                          <a:effectLst/>
                        </a:rPr>
                        <a:t>∆R(Fatjet,e) &gt; 0.4 &amp; ∆R(Fatjet,µ) &gt; 0.4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 dirty="0">
                          <a:effectLst/>
                        </a:rPr>
                        <a:t>Jets isolated from Electrons and Muons</a:t>
                      </a:r>
                      <a:endParaRPr lang="en-IN" sz="16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23327079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B3AA9F2-B18E-6229-02BC-7844E5A155A7}"/>
              </a:ext>
            </a:extLst>
          </p:cNvPr>
          <p:cNvSpPr txBox="1"/>
          <p:nvPr/>
        </p:nvSpPr>
        <p:spPr>
          <a:xfrm>
            <a:off x="8388721" y="616131"/>
            <a:ext cx="3414503" cy="3330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73660" indent="-285750" algn="just">
              <a:lnSpc>
                <a:spcPct val="107000"/>
              </a:lnSpc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IN" sz="1800" kern="1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Fatjets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(ak8 jets) were selected using a series of selections shown in the table.</a:t>
            </a:r>
          </a:p>
          <a:p>
            <a:pPr marL="285750" marR="73660" indent="-285750" algn="just">
              <a:lnSpc>
                <a:spcPct val="107000"/>
              </a:lnSpc>
              <a:spcAft>
                <a:spcPts val="15"/>
              </a:spcAft>
              <a:buFont typeface="Arial" panose="020B0604020202020204" pitchFamily="34" charset="0"/>
              <a:buChar char="•"/>
            </a:pPr>
            <a:endParaRPr lang="en-IN" sz="1800" kern="1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marR="73660" indent="-285750" algn="just">
              <a:lnSpc>
                <a:spcPct val="107000"/>
              </a:lnSpc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Since </a:t>
            </a:r>
            <a:r>
              <a:rPr lang="en-IN" kern="1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atjets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contain two overlapping ak4 jets, their mass should be close to the Higgs mass. This is asserted by choosing the mass range of 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fatjets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between 70 GeV to 150 GeV.</a:t>
            </a:r>
          </a:p>
        </p:txBody>
      </p:sp>
    </p:spTree>
    <p:extLst>
      <p:ext uri="{BB962C8B-B14F-4D97-AF65-F5344CB8AC3E}">
        <p14:creationId xmlns:p14="http://schemas.microsoft.com/office/powerpoint/2010/main" val="11728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79395-26B7-4CF2-481B-A8C923FE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EAF42-8665-1C3E-DDA4-61394060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E995D-B750-C6AF-CC01-7449EE3B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79FA11-6E6C-0518-93E9-58B4CE8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Selections: Additional Jets (ak4 jets)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B1CBEF-3897-BC87-50DA-1DA9F2143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928411"/>
              </p:ext>
            </p:extLst>
          </p:nvPr>
        </p:nvGraphicFramePr>
        <p:xfrm>
          <a:off x="992334" y="1875996"/>
          <a:ext cx="6817387" cy="27893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74171">
                  <a:extLst>
                    <a:ext uri="{9D8B030D-6E8A-4147-A177-3AD203B41FA5}">
                      <a16:colId xmlns:a16="http://schemas.microsoft.com/office/drawing/2014/main" val="3606169091"/>
                    </a:ext>
                  </a:extLst>
                </a:gridCol>
                <a:gridCol w="3443216">
                  <a:extLst>
                    <a:ext uri="{9D8B030D-6E8A-4147-A177-3AD203B41FA5}">
                      <a16:colId xmlns:a16="http://schemas.microsoft.com/office/drawing/2014/main" val="761429451"/>
                    </a:ext>
                  </a:extLst>
                </a:gridCol>
              </a:tblGrid>
              <a:tr h="528376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 dirty="0">
                          <a:effectLst/>
                        </a:rPr>
                        <a:t>Selection</a:t>
                      </a:r>
                      <a:endParaRPr lang="en-IN" sz="16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355598577"/>
                  </a:ext>
                </a:extLst>
              </a:tr>
              <a:tr h="528376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 dirty="0" err="1">
                          <a:effectLst/>
                        </a:rPr>
                        <a:t>p</a:t>
                      </a:r>
                      <a:r>
                        <a:rPr lang="en-IN" sz="1600" kern="100" baseline="-25000" dirty="0" err="1">
                          <a:effectLst/>
                        </a:rPr>
                        <a:t>T</a:t>
                      </a:r>
                      <a:r>
                        <a:rPr lang="en-IN" sz="1600" kern="100" baseline="-25000" dirty="0">
                          <a:effectLst/>
                        </a:rPr>
                        <a:t> </a:t>
                      </a:r>
                      <a:r>
                        <a:rPr lang="en-IN" sz="1600" kern="100" dirty="0">
                          <a:effectLst/>
                        </a:rPr>
                        <a:t>&gt; 30 GeV</a:t>
                      </a:r>
                      <a:endParaRPr lang="en-IN" sz="16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To remove low pt jet noise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2297919395"/>
                  </a:ext>
                </a:extLst>
              </a:tr>
              <a:tr h="528376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|η| &lt; 2.5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Extent of calorimeters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2525838551"/>
                  </a:ext>
                </a:extLst>
              </a:tr>
              <a:tr h="577682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jetID ≥ 2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Tight ak4jets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3529122003"/>
                  </a:ext>
                </a:extLst>
              </a:tr>
              <a:tr h="626500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de-DE" sz="1600" kern="100">
                          <a:effectLst/>
                        </a:rPr>
                        <a:t>∆R(jet,e) &gt; 0.4 &amp; ∆R(jet,µ) &gt; 0.4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 dirty="0">
                          <a:effectLst/>
                        </a:rPr>
                        <a:t>Jets isolated from Electrons and Muons</a:t>
                      </a:r>
                      <a:endParaRPr lang="en-IN" sz="16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11362067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43F237-4AB2-090C-E108-FFA2AE9F0EDE}"/>
              </a:ext>
            </a:extLst>
          </p:cNvPr>
          <p:cNvSpPr txBox="1"/>
          <p:nvPr/>
        </p:nvSpPr>
        <p:spPr>
          <a:xfrm>
            <a:off x="8518848" y="2318705"/>
            <a:ext cx="3529303" cy="663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73660" indent="-285750" algn="just">
              <a:lnSpc>
                <a:spcPct val="107000"/>
              </a:lnSpc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Unlike</a:t>
            </a:r>
            <a:r>
              <a:rPr lang="en-IN" kern="1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IN" kern="1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</a:t>
            </a:r>
            <a:r>
              <a:rPr lang="en-IN" sz="1800" kern="1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atjets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there is no selection of the mass of jets.</a:t>
            </a:r>
          </a:p>
        </p:txBody>
      </p:sp>
    </p:spTree>
    <p:extLst>
      <p:ext uri="{BB962C8B-B14F-4D97-AF65-F5344CB8AC3E}">
        <p14:creationId xmlns:p14="http://schemas.microsoft.com/office/powerpoint/2010/main" val="40147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79395-26B7-4CF2-481B-A8C923FE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EAF42-8665-1C3E-DDA4-61394060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E995D-B750-C6AF-CC01-7449EE3B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79FA11-6E6C-0518-93E9-58B4CE8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Selections: Electrons</a:t>
            </a: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F351D4-9296-DF00-5867-95461B29C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679693"/>
              </p:ext>
            </p:extLst>
          </p:nvPr>
        </p:nvGraphicFramePr>
        <p:xfrm>
          <a:off x="930255" y="2436280"/>
          <a:ext cx="5059998" cy="19854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0124">
                  <a:extLst>
                    <a:ext uri="{9D8B030D-6E8A-4147-A177-3AD203B41FA5}">
                      <a16:colId xmlns:a16="http://schemas.microsoft.com/office/drawing/2014/main" val="3500863664"/>
                    </a:ext>
                  </a:extLst>
                </a:gridCol>
                <a:gridCol w="3649874">
                  <a:extLst>
                    <a:ext uri="{9D8B030D-6E8A-4147-A177-3AD203B41FA5}">
                      <a16:colId xmlns:a16="http://schemas.microsoft.com/office/drawing/2014/main" val="204901445"/>
                    </a:ext>
                  </a:extLst>
                </a:gridCol>
              </a:tblGrid>
              <a:tr h="376100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Selection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Description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1102551054"/>
                  </a:ext>
                </a:extLst>
              </a:tr>
              <a:tr h="376100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p</a:t>
                      </a:r>
                      <a:r>
                        <a:rPr lang="en-IN" sz="1600" kern="100" baseline="-25000">
                          <a:effectLst/>
                        </a:rPr>
                        <a:t>T </a:t>
                      </a:r>
                      <a:r>
                        <a:rPr lang="en-IN" sz="1600" kern="100">
                          <a:effectLst/>
                        </a:rPr>
                        <a:t>&gt; 40 GeV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To be about the trigger’s turn on (32 GeV)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1773574660"/>
                  </a:ext>
                </a:extLst>
              </a:tr>
              <a:tr h="376100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|η| &lt; 2.5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Extent of calorimeters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2242493600"/>
                  </a:ext>
                </a:extLst>
              </a:tr>
              <a:tr h="411195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cutBased ≥ 4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Tight Electrons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1477859535"/>
                  </a:ext>
                </a:extLst>
              </a:tr>
              <a:tr h="445944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>
                          <a:effectLst/>
                        </a:rPr>
                        <a:t>gapcuts</a:t>
                      </a:r>
                      <a:endParaRPr lang="en-IN" sz="16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600" kern="100" dirty="0">
                          <a:effectLst/>
                        </a:rPr>
                        <a:t>Remove Electrons from ECAL gap</a:t>
                      </a:r>
                      <a:endParaRPr lang="en-IN" sz="16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54475099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7E54D0D-B74F-EE42-CA3F-6E78E17E0386}"/>
              </a:ext>
            </a:extLst>
          </p:cNvPr>
          <p:cNvSpPr txBox="1"/>
          <p:nvPr/>
        </p:nvSpPr>
        <p:spPr>
          <a:xfrm>
            <a:off x="6772729" y="2551836"/>
            <a:ext cx="46583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Electrons are selected considering the threshold of the Electron trigger.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trigger threshold, also known as trigger turn-on, is 32 GeV here. So the </a:t>
            </a:r>
            <a:r>
              <a:rPr lang="en-IN" sz="18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</a:t>
            </a:r>
            <a:r>
              <a:rPr lang="en-IN" sz="1800" i="1" baseline="-25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 </a:t>
            </a: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cut is 40 GeV. </a:t>
            </a:r>
          </a:p>
        </p:txBody>
      </p:sp>
    </p:spTree>
    <p:extLst>
      <p:ext uri="{BB962C8B-B14F-4D97-AF65-F5344CB8AC3E}">
        <p14:creationId xmlns:p14="http://schemas.microsoft.com/office/powerpoint/2010/main" val="10719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879395-26B7-4CF2-481B-A8C923FE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14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8EAF42-8665-1C3E-DDA4-61394060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E995D-B750-C6AF-CC01-7449EE3B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79FA11-6E6C-0518-93E9-58B4CE847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Selections: Muon , Tau and Photon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C32A0C-3D8D-E076-84EA-1A357A3A0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62323"/>
              </p:ext>
            </p:extLst>
          </p:nvPr>
        </p:nvGraphicFramePr>
        <p:xfrm>
          <a:off x="477721" y="1250294"/>
          <a:ext cx="4436006" cy="1822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6002">
                  <a:extLst>
                    <a:ext uri="{9D8B030D-6E8A-4147-A177-3AD203B41FA5}">
                      <a16:colId xmlns:a16="http://schemas.microsoft.com/office/drawing/2014/main" val="1683109792"/>
                    </a:ext>
                  </a:extLst>
                </a:gridCol>
                <a:gridCol w="2500004">
                  <a:extLst>
                    <a:ext uri="{9D8B030D-6E8A-4147-A177-3AD203B41FA5}">
                      <a16:colId xmlns:a16="http://schemas.microsoft.com/office/drawing/2014/main" val="3783650922"/>
                    </a:ext>
                  </a:extLst>
                </a:gridCol>
              </a:tblGrid>
              <a:tr h="246016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Selection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Description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197820627"/>
                  </a:ext>
                </a:extLst>
              </a:tr>
              <a:tr h="246016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p</a:t>
                      </a:r>
                      <a:r>
                        <a:rPr lang="en-IN" sz="1200" kern="100" baseline="-25000">
                          <a:effectLst/>
                        </a:rPr>
                        <a:t>T </a:t>
                      </a:r>
                      <a:r>
                        <a:rPr lang="en-IN" sz="1200" kern="100">
                          <a:effectLst/>
                        </a:rPr>
                        <a:t>&gt; 15 GeV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Remove low </a:t>
                      </a:r>
                      <a:r>
                        <a:rPr lang="en-IN" sz="1200" kern="100" dirty="0" err="1">
                          <a:effectLst/>
                        </a:rPr>
                        <a:t>p</a:t>
                      </a:r>
                      <a:r>
                        <a:rPr lang="en-IN" sz="1200" kern="100" baseline="-25000" dirty="0" err="1">
                          <a:effectLst/>
                        </a:rPr>
                        <a:t>T</a:t>
                      </a:r>
                      <a:r>
                        <a:rPr lang="en-IN" sz="1200" kern="100" baseline="-25000" dirty="0">
                          <a:effectLst/>
                        </a:rPr>
                        <a:t> </a:t>
                      </a:r>
                      <a:r>
                        <a:rPr lang="en-IN" sz="1200" kern="100" dirty="0">
                          <a:effectLst/>
                        </a:rPr>
                        <a:t>noise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3751998957"/>
                  </a:ext>
                </a:extLst>
              </a:tr>
              <a:tr h="246016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|η| &lt; 2.4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Extent of Muon chambers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15144352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isPFcand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Is a particle flow candidate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3026240462"/>
                  </a:ext>
                </a:extLst>
              </a:tr>
              <a:tr h="264427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isTracker &amp; isGlobal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Has signature in tracker and globally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676231208"/>
                  </a:ext>
                </a:extLst>
              </a:tr>
              <a:tr h="264427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looseId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Loose Muons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3946700734"/>
                  </a:ext>
                </a:extLst>
              </a:tr>
              <a:tr h="288673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pfRelIso04 all &lt; 0.25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Relative isolation from other objects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64502767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8E6FFFC-73BE-9455-AC8E-1CE62735F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819786"/>
              </p:ext>
            </p:extLst>
          </p:nvPr>
        </p:nvGraphicFramePr>
        <p:xfrm>
          <a:off x="5519789" y="1177857"/>
          <a:ext cx="5117851" cy="19780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0562">
                  <a:extLst>
                    <a:ext uri="{9D8B030D-6E8A-4147-A177-3AD203B41FA5}">
                      <a16:colId xmlns:a16="http://schemas.microsoft.com/office/drawing/2014/main" val="2695503460"/>
                    </a:ext>
                  </a:extLst>
                </a:gridCol>
                <a:gridCol w="2697289">
                  <a:extLst>
                    <a:ext uri="{9D8B030D-6E8A-4147-A177-3AD203B41FA5}">
                      <a16:colId xmlns:a16="http://schemas.microsoft.com/office/drawing/2014/main" val="2305967816"/>
                    </a:ext>
                  </a:extLst>
                </a:gridCol>
              </a:tblGrid>
              <a:tr h="252794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Selection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Description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/>
                </a:tc>
                <a:extLst>
                  <a:ext uri="{0D108BD9-81ED-4DB2-BD59-A6C34878D82A}">
                    <a16:rowId xmlns:a16="http://schemas.microsoft.com/office/drawing/2014/main" val="2313778521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p</a:t>
                      </a:r>
                      <a:r>
                        <a:rPr lang="en-IN" sz="1200" kern="100" baseline="-25000">
                          <a:effectLst/>
                        </a:rPr>
                        <a:t>T </a:t>
                      </a:r>
                      <a:r>
                        <a:rPr lang="en-IN" sz="1200" kern="100">
                          <a:effectLst/>
                        </a:rPr>
                        <a:t>&gt; 20 GeV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Remove low p</a:t>
                      </a:r>
                      <a:r>
                        <a:rPr lang="en-IN" sz="1200" kern="100" baseline="-25000">
                          <a:effectLst/>
                        </a:rPr>
                        <a:t>T </a:t>
                      </a:r>
                      <a:r>
                        <a:rPr lang="en-IN" sz="1200" kern="100">
                          <a:effectLst/>
                        </a:rPr>
                        <a:t>noise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/>
                </a:tc>
                <a:extLst>
                  <a:ext uri="{0D108BD9-81ED-4DB2-BD59-A6C34878D82A}">
                    <a16:rowId xmlns:a16="http://schemas.microsoft.com/office/drawing/2014/main" val="1735749830"/>
                  </a:ext>
                </a:extLst>
              </a:tr>
              <a:tr h="252794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|η| &lt; 2.3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Extent of calorimeters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/>
                </a:tc>
                <a:extLst>
                  <a:ext uri="{0D108BD9-81ED-4DB2-BD59-A6C34878D82A}">
                    <a16:rowId xmlns:a16="http://schemas.microsoft.com/office/drawing/2014/main" val="3239481480"/>
                  </a:ext>
                </a:extLst>
              </a:tr>
              <a:tr h="467602">
                <a:tc>
                  <a:txBody>
                    <a:bodyPr/>
                    <a:lstStyle/>
                    <a:p>
                      <a:pPr marL="76200" indent="-6350" algn="just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 err="1">
                          <a:effectLst/>
                        </a:rPr>
                        <a:t>idDecayModeOldDMs</a:t>
                      </a:r>
                      <a:r>
                        <a:rPr lang="en-IN" sz="1200" kern="100" dirty="0">
                          <a:effectLst/>
                        </a:rPr>
                        <a:t> &amp; </a:t>
                      </a:r>
                      <a:r>
                        <a:rPr lang="en-IN" sz="1200" kern="100" dirty="0" err="1">
                          <a:effectLst/>
                        </a:rPr>
                        <a:t>decayMode</a:t>
                      </a:r>
                      <a:r>
                        <a:rPr lang="en-IN" sz="1200" kern="100" dirty="0">
                          <a:effectLst/>
                        </a:rPr>
                        <a:t>= 5 or 6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Veto “experimental 2-prong”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 anchor="ctr"/>
                </a:tc>
                <a:extLst>
                  <a:ext uri="{0D108BD9-81ED-4DB2-BD59-A6C34878D82A}">
                    <a16:rowId xmlns:a16="http://schemas.microsoft.com/office/drawing/2014/main" val="1760988501"/>
                  </a:ext>
                </a:extLst>
              </a:tr>
              <a:tr h="752108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425"/>
                        </a:spcAft>
                      </a:pPr>
                      <a:r>
                        <a:rPr lang="en-IN" sz="1200" kern="100">
                          <a:effectLst/>
                        </a:rPr>
                        <a:t>idDeepTau2017v2p1VSe ≥ 8</a:t>
                      </a:r>
                    </a:p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25"/>
                        </a:spcAft>
                      </a:pPr>
                      <a:r>
                        <a:rPr lang="en-IN" sz="1200" kern="100">
                          <a:effectLst/>
                        </a:rPr>
                        <a:t>&amp; idDeepTau2017v2p1VSmu ≥ 2</a:t>
                      </a:r>
                    </a:p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&amp; idDeepTau2017v2p1VSjet ≥ 8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Parameters for tau tagging algorithms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0" marT="20320" marB="24130" anchor="ctr"/>
                </a:tc>
                <a:extLst>
                  <a:ext uri="{0D108BD9-81ED-4DB2-BD59-A6C34878D82A}">
                    <a16:rowId xmlns:a16="http://schemas.microsoft.com/office/drawing/2014/main" val="191247382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C9D783-D248-558A-17FE-ABE8C49DF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61730"/>
              </p:ext>
            </p:extLst>
          </p:nvPr>
        </p:nvGraphicFramePr>
        <p:xfrm>
          <a:off x="4195270" y="4070083"/>
          <a:ext cx="3208792" cy="1408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68849">
                  <a:extLst>
                    <a:ext uri="{9D8B030D-6E8A-4147-A177-3AD203B41FA5}">
                      <a16:colId xmlns:a16="http://schemas.microsoft.com/office/drawing/2014/main" val="1152725052"/>
                    </a:ext>
                  </a:extLst>
                </a:gridCol>
                <a:gridCol w="1739943">
                  <a:extLst>
                    <a:ext uri="{9D8B030D-6E8A-4147-A177-3AD203B41FA5}">
                      <a16:colId xmlns:a16="http://schemas.microsoft.com/office/drawing/2014/main" val="625544862"/>
                    </a:ext>
                  </a:extLst>
                </a:gridCol>
              </a:tblGrid>
              <a:tr h="334928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Selection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Description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3994405410"/>
                  </a:ext>
                </a:extLst>
              </a:tr>
              <a:tr h="334928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p</a:t>
                      </a:r>
                      <a:r>
                        <a:rPr lang="en-IN" sz="1200" kern="100" baseline="-25000">
                          <a:effectLst/>
                        </a:rPr>
                        <a:t>T </a:t>
                      </a:r>
                      <a:r>
                        <a:rPr lang="en-IN" sz="1200" kern="100">
                          <a:effectLst/>
                        </a:rPr>
                        <a:t>&gt; 20 GeV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Remove low p</a:t>
                      </a:r>
                      <a:r>
                        <a:rPr lang="en-IN" sz="1200" kern="100" baseline="-25000">
                          <a:effectLst/>
                        </a:rPr>
                        <a:t>T </a:t>
                      </a:r>
                      <a:r>
                        <a:rPr lang="en-IN" sz="1200" kern="100">
                          <a:effectLst/>
                        </a:rPr>
                        <a:t>noise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248049945"/>
                  </a:ext>
                </a:extLst>
              </a:tr>
              <a:tr h="334928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|η| &lt; 2.5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Extent of calorimeters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1213382041"/>
                  </a:ext>
                </a:extLst>
              </a:tr>
              <a:tr h="403316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cutBased ≥ 1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Loose Photons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0320" marB="0"/>
                </a:tc>
                <a:extLst>
                  <a:ext uri="{0D108BD9-81ED-4DB2-BD59-A6C34878D82A}">
                    <a16:rowId xmlns:a16="http://schemas.microsoft.com/office/drawing/2014/main" val="306428436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8110EE7-9DFD-8FAE-D6D8-4F5517EAA499}"/>
              </a:ext>
            </a:extLst>
          </p:cNvPr>
          <p:cNvSpPr txBox="1"/>
          <p:nvPr/>
        </p:nvSpPr>
        <p:spPr>
          <a:xfrm>
            <a:off x="1169598" y="3209088"/>
            <a:ext cx="3431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Muon selections in the analysis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3A5100-D895-425E-6FE2-8AD7C1B4201E}"/>
              </a:ext>
            </a:extLst>
          </p:cNvPr>
          <p:cNvSpPr txBox="1"/>
          <p:nvPr/>
        </p:nvSpPr>
        <p:spPr>
          <a:xfrm>
            <a:off x="6665167" y="3278940"/>
            <a:ext cx="3208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Tau selections in the analysis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B7E9F-02FB-F92B-46D7-F68A543E225B}"/>
              </a:ext>
            </a:extLst>
          </p:cNvPr>
          <p:cNvSpPr txBox="1"/>
          <p:nvPr/>
        </p:nvSpPr>
        <p:spPr>
          <a:xfrm>
            <a:off x="4065010" y="5601174"/>
            <a:ext cx="346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Photon selections in the analysis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4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5F68-ABDB-7B76-233A-715DF520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4A461-8ADD-2E9D-D285-29C8E160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26E25-C15E-CAB6-03A4-72D9E5EDC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A97FF7-7683-8EA2-9E3C-4E8673F2C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FB9C4-38BF-9BD7-4924-BAF0F2AE57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After applying all the event selections, various analysis objects were selected following the object selections. </a:t>
            </a:r>
          </a:p>
          <a:p>
            <a:endParaRPr lang="en-IN" sz="18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Relevant kinematic variables like </a:t>
            </a:r>
            <a:r>
              <a:rPr lang="en-IN" sz="1800" i="1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</a:t>
            </a:r>
            <a:r>
              <a:rPr lang="en-IN" sz="1800" i="1" baseline="-250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</a:t>
            </a:r>
            <a:r>
              <a:rPr lang="en-IN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IN" sz="18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η</a:t>
            </a: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IN" sz="18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ϕ </a:t>
            </a: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and mass were plotted for Electrons, </a:t>
            </a:r>
            <a:r>
              <a:rPr lang="en-IN" sz="18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Fatjets</a:t>
            </a: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, additional jets, MET and Recoil. </a:t>
            </a:r>
          </a:p>
          <a:p>
            <a:endParaRPr lang="en-IN" sz="18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various backgrounds were also scaled according to luminosity and the cross-sections of the relevant MC process. </a:t>
            </a:r>
          </a:p>
          <a:p>
            <a:endParaRPr lang="en-IN" sz="180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 summary of the results is shown in the subsequent slides.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292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BE031-B8FB-4626-54A7-461FBF7B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16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79EA9-2E58-204E-9F76-29E36C04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51F3-534A-117D-FECD-36005220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2EC1B-D362-6CBE-33A0-8290447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Kinematic Plots: Electron</a:t>
            </a:r>
          </a:p>
        </p:txBody>
      </p:sp>
      <p:pic>
        <p:nvPicPr>
          <p:cNvPr id="8" name="Picture 7" descr="A graph of events and events&#10;&#10;Description automatically generated">
            <a:extLst>
              <a:ext uri="{FF2B5EF4-FFF2-40B4-BE49-F238E27FC236}">
                <a16:creationId xmlns:a16="http://schemas.microsoft.com/office/drawing/2014/main" id="{4C96AA35-5311-8742-7D6B-4578F2F9D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29" y="958846"/>
            <a:ext cx="3836864" cy="3836864"/>
          </a:xfrm>
          <a:prstGeom prst="rect">
            <a:avLst/>
          </a:prstGeom>
        </p:spPr>
      </p:pic>
      <p:pic>
        <p:nvPicPr>
          <p:cNvPr id="10" name="Picture 9" descr="A graph of a graph of events&#10;&#10;Description automatically generated with medium confidence">
            <a:extLst>
              <a:ext uri="{FF2B5EF4-FFF2-40B4-BE49-F238E27FC236}">
                <a16:creationId xmlns:a16="http://schemas.microsoft.com/office/drawing/2014/main" id="{A068229C-4677-960D-9D39-906E6B665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366" y="958847"/>
            <a:ext cx="3836863" cy="3836863"/>
          </a:xfrm>
          <a:prstGeom prst="rect">
            <a:avLst/>
          </a:prstGeom>
        </p:spPr>
      </p:pic>
      <p:pic>
        <p:nvPicPr>
          <p:cNvPr id="12" name="Picture 11" descr="A graph of events and events&#10;&#10;Description automatically generated">
            <a:extLst>
              <a:ext uri="{FF2B5EF4-FFF2-40B4-BE49-F238E27FC236}">
                <a16:creationId xmlns:a16="http://schemas.microsoft.com/office/drawing/2014/main" id="{38782895-05A6-7212-5BFA-359D5D7C5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80" y="967184"/>
            <a:ext cx="3836864" cy="38368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EC2DD6-1BE7-0285-181E-248979A9EDE4}"/>
              </a:ext>
            </a:extLst>
          </p:cNvPr>
          <p:cNvSpPr txBox="1"/>
          <p:nvPr/>
        </p:nvSpPr>
        <p:spPr>
          <a:xfrm>
            <a:off x="508180" y="4812386"/>
            <a:ext cx="112577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Electrons are an important part of the Top(e) control region because they tag the process.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plots show the expected shapes in the three kinematic variables.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Y-axis is the number of events which pass the selection in the log scale. The X-axis denotes the kinematic variables. </a:t>
            </a:r>
          </a:p>
        </p:txBody>
      </p:sp>
    </p:spTree>
    <p:extLst>
      <p:ext uri="{BB962C8B-B14F-4D97-AF65-F5344CB8AC3E}">
        <p14:creationId xmlns:p14="http://schemas.microsoft.com/office/powerpoint/2010/main" val="275259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BE031-B8FB-4626-54A7-461FBF7B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79EA9-2E58-204E-9F76-29E36C04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51F3-534A-117D-FECD-36005220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2EC1B-D362-6CBE-33A0-8290447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Kinematic Plots: Missing Transverse Energy(MET)</a:t>
            </a:r>
          </a:p>
        </p:txBody>
      </p:sp>
      <p:pic>
        <p:nvPicPr>
          <p:cNvPr id="7" name="Picture 6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8821CA25-E2B5-59C9-B011-C73AB5181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46" y="845284"/>
            <a:ext cx="3997724" cy="3997724"/>
          </a:xfrm>
          <a:prstGeom prst="rect">
            <a:avLst/>
          </a:prstGeom>
        </p:spPr>
      </p:pic>
      <p:pic>
        <p:nvPicPr>
          <p:cNvPr id="11" name="Picture 10" descr="A graph of events and events&#10;&#10;Description automatically generated">
            <a:extLst>
              <a:ext uri="{FF2B5EF4-FFF2-40B4-BE49-F238E27FC236}">
                <a16:creationId xmlns:a16="http://schemas.microsoft.com/office/drawing/2014/main" id="{AC72F7E6-F5C4-4DB0-2CA3-51F62060D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91" y="845284"/>
            <a:ext cx="3997723" cy="3997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14683B-0654-8F62-F277-21B3C32ECBAD}"/>
              </a:ext>
            </a:extLst>
          </p:cNvPr>
          <p:cNvSpPr txBox="1"/>
          <p:nvPr/>
        </p:nvSpPr>
        <p:spPr>
          <a:xfrm>
            <a:off x="471896" y="4843007"/>
            <a:ext cx="1074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Another important parameter in the analysis is Missing Transverse Energy.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As </a:t>
            </a:r>
            <a:r>
              <a:rPr lang="en-IN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exp</a:t>
            </a: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ected, MET has smooth variation over the momentum ranges and is almost uniform across the </a:t>
            </a:r>
            <a:r>
              <a:rPr lang="en-IN" sz="18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ϕ </a:t>
            </a: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direction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1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BE031-B8FB-4626-54A7-461FBF7B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18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79EA9-2E58-204E-9F76-29E36C04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51F3-534A-117D-FECD-36005220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2EC1B-D362-6CBE-33A0-8290447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Kinematic Plots: Recoil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35967D-0B14-F7D6-1278-4A995949A974}"/>
                  </a:ext>
                </a:extLst>
              </p:cNvPr>
              <p:cNvSpPr txBox="1"/>
              <p:nvPr/>
            </p:nvSpPr>
            <p:spPr>
              <a:xfrm>
                <a:off x="5393094" y="158931"/>
                <a:ext cx="3642538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𝑚𝑖𝑠𝑠</m:t>
                              </m:r>
                            </m:sup>
                          </m:sSubSup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35967D-0B14-F7D6-1278-4A995949A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094" y="158931"/>
                <a:ext cx="3642538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17833CB-692A-1DFD-80E5-8482921C7FD2}"/>
              </a:ext>
            </a:extLst>
          </p:cNvPr>
          <p:cNvGrpSpPr/>
          <p:nvPr/>
        </p:nvGrpSpPr>
        <p:grpSpPr>
          <a:xfrm>
            <a:off x="8456672" y="1183244"/>
            <a:ext cx="2432152" cy="2492337"/>
            <a:chOff x="6182354" y="-135932"/>
            <a:chExt cx="4469669" cy="463579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5B53D50-08B5-0C35-5359-BCBA7BFDE9EA}"/>
                </a:ext>
              </a:extLst>
            </p:cNvPr>
            <p:cNvCxnSpPr/>
            <p:nvPr/>
          </p:nvCxnSpPr>
          <p:spPr>
            <a:xfrm flipH="1" flipV="1">
              <a:off x="6995431" y="323352"/>
              <a:ext cx="1012372" cy="1524001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6AABAEB-367A-C726-D20C-485F9CF9C0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4272" y="139858"/>
              <a:ext cx="1270906" cy="1726047"/>
            </a:xfrm>
            <a:prstGeom prst="straightConnector1">
              <a:avLst/>
            </a:prstGeom>
            <a:ln w="190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1806037-4998-CC06-6827-E6B8F668FF11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H="1">
              <a:off x="7154636" y="2500017"/>
              <a:ext cx="733365" cy="118018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A251C32-2569-2365-C742-FAB834F36DF3}"/>
                </a:ext>
              </a:extLst>
            </p:cNvPr>
            <p:cNvCxnSpPr>
              <a:cxnSpLocks/>
            </p:cNvCxnSpPr>
            <p:nvPr/>
          </p:nvCxnSpPr>
          <p:spPr>
            <a:xfrm>
              <a:off x="8594272" y="2471679"/>
              <a:ext cx="517071" cy="5442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AC6EB5-D4B3-9F36-FC76-5FCE83BE0088}"/>
                </a:ext>
              </a:extLst>
            </p:cNvPr>
            <p:cNvSpPr/>
            <p:nvPr/>
          </p:nvSpPr>
          <p:spPr>
            <a:xfrm>
              <a:off x="7739743" y="1719528"/>
              <a:ext cx="1012372" cy="914400"/>
            </a:xfrm>
            <a:prstGeom prst="ellipse">
              <a:avLst/>
            </a:prstGeom>
            <a:ln w="19050"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44E57E-37D9-0263-5053-A22F4764B039}"/>
                </a:ext>
              </a:extLst>
            </p:cNvPr>
            <p:cNvSpPr txBox="1"/>
            <p:nvPr/>
          </p:nvSpPr>
          <p:spPr>
            <a:xfrm>
              <a:off x="6182354" y="47562"/>
              <a:ext cx="722992" cy="55158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1000" dirty="0" err="1"/>
                <a:t>bjet</a:t>
              </a:r>
              <a:endParaRPr lang="en-IN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2376053-1B09-7A3A-13B6-E302CEEFB0C1}"/>
                </a:ext>
              </a:extLst>
            </p:cNvPr>
            <p:cNvSpPr txBox="1"/>
            <p:nvPr/>
          </p:nvSpPr>
          <p:spPr>
            <a:xfrm>
              <a:off x="9929031" y="-135932"/>
              <a:ext cx="722992" cy="55158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1000" dirty="0" err="1"/>
                <a:t>bjet</a:t>
              </a:r>
              <a:endParaRPr lang="en-IN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3B7B69-5B79-3FD7-40D3-B58A48A785DF}"/>
                    </a:ext>
                  </a:extLst>
                </p:cNvPr>
                <p:cNvSpPr txBox="1"/>
                <p:nvPr/>
              </p:nvSpPr>
              <p:spPr>
                <a:xfrm>
                  <a:off x="6272440" y="3773856"/>
                  <a:ext cx="941416" cy="551580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IN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1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1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IN" sz="1000" b="0" i="1" smtClean="0">
                                    <a:latin typeface="Cambria Math" panose="02040503050406030204" pitchFamily="18" charset="0"/>
                                  </a:rPr>
                                  <m:t>𝑚𝑖𝑠𝑠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IN" sz="1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73B7B69-5B79-3FD7-40D3-B58A48A785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2440" y="3773856"/>
                  <a:ext cx="941416" cy="5515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37D80CA-5A87-9972-DC6A-FE2A95438A26}"/>
                    </a:ext>
                  </a:extLst>
                </p:cNvPr>
                <p:cNvSpPr txBox="1"/>
                <p:nvPr/>
              </p:nvSpPr>
              <p:spPr>
                <a:xfrm>
                  <a:off x="9229724" y="3016421"/>
                  <a:ext cx="941416" cy="551580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IN" sz="1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1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1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IN" sz="1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IN" sz="10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937D80CA-5A87-9972-DC6A-FE2A95438A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9724" y="3016421"/>
                  <a:ext cx="941416" cy="5515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56C6D19-C2FA-0DE9-F8C7-A934F8E61461}"/>
                </a:ext>
              </a:extLst>
            </p:cNvPr>
            <p:cNvCxnSpPr>
              <a:stCxn id="14" idx="4"/>
            </p:cNvCxnSpPr>
            <p:nvPr/>
          </p:nvCxnSpPr>
          <p:spPr>
            <a:xfrm>
              <a:off x="8245929" y="2633928"/>
              <a:ext cx="0" cy="125758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81F04F-3628-25C3-8E9B-CD7B9143ADC3}"/>
                    </a:ext>
                  </a:extLst>
                </p:cNvPr>
                <p:cNvSpPr txBox="1"/>
                <p:nvPr/>
              </p:nvSpPr>
              <p:spPr>
                <a:xfrm>
                  <a:off x="7901765" y="3948282"/>
                  <a:ext cx="941416" cy="551581"/>
                </a:xfrm>
                <a:prstGeom prst="rect">
                  <a:avLst/>
                </a:prstGeom>
                <a:ln w="1905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1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oMath>
                    </m:oMathPara>
                  </a14:m>
                  <a:endParaRPr lang="en-IN" sz="1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E81F04F-3628-25C3-8E9B-CD7B9143A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765" y="3948282"/>
                  <a:ext cx="941416" cy="5515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A91C0567-9B5F-EF63-D3CD-B15CE9DDD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077" y="1094723"/>
            <a:ext cx="3696246" cy="3696246"/>
          </a:xfrm>
          <a:prstGeom prst="rect">
            <a:avLst/>
          </a:prstGeom>
        </p:spPr>
      </p:pic>
      <p:pic>
        <p:nvPicPr>
          <p:cNvPr id="25" name="Picture 24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8389BEF8-6C48-5D01-412C-B77EFECEC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1" y="1108888"/>
            <a:ext cx="3642538" cy="36425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3472BC-BDE8-9039-A379-F194BEBDC5FB}"/>
              </a:ext>
            </a:extLst>
          </p:cNvPr>
          <p:cNvSpPr txBox="1"/>
          <p:nvPr/>
        </p:nvSpPr>
        <p:spPr>
          <a:xfrm>
            <a:off x="557504" y="4751426"/>
            <a:ext cx="10928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Similar to MET, Recoil shows a smooth variation over the momentum ranges and is almost uniform across the </a:t>
            </a:r>
            <a:r>
              <a:rPr lang="en-IN" sz="1800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ϕ </a:t>
            </a: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direction.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Recoil &gt; 250 GeV cut is clearly visible in the Recoil vs Events plot.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74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701DD58D-D533-6C6E-F1F3-CDA6DF66D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33" y="1410323"/>
            <a:ext cx="3676730" cy="3676730"/>
          </a:xfrm>
          <a:prstGeom prst="rect">
            <a:avLst/>
          </a:prstGeom>
        </p:spPr>
      </p:pic>
      <p:pic>
        <p:nvPicPr>
          <p:cNvPr id="29" name="Picture 28" descr="A graph of events and data&#10;&#10;Description automatically generated">
            <a:extLst>
              <a:ext uri="{FF2B5EF4-FFF2-40B4-BE49-F238E27FC236}">
                <a16:creationId xmlns:a16="http://schemas.microsoft.com/office/drawing/2014/main" id="{EA4AFDE0-105A-28AA-9B5E-A4C069508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1" y="1308499"/>
            <a:ext cx="3778554" cy="37785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BE031-B8FB-4626-54A7-461FBF7B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19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79EA9-2E58-204E-9F76-29E36C04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51F3-534A-117D-FECD-36005220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2EC1B-D362-6CBE-33A0-8290447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Kinematic Plots: </a:t>
            </a:r>
            <a:r>
              <a:rPr lang="en-IN" dirty="0" err="1"/>
              <a:t>Fatjets</a:t>
            </a:r>
            <a:r>
              <a:rPr lang="en-IN" dirty="0"/>
              <a:t> (ak8 jets)</a:t>
            </a:r>
          </a:p>
        </p:txBody>
      </p:sp>
    </p:spTree>
    <p:extLst>
      <p:ext uri="{BB962C8B-B14F-4D97-AF65-F5344CB8AC3E}">
        <p14:creationId xmlns:p14="http://schemas.microsoft.com/office/powerpoint/2010/main" val="332224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FA6857-40E2-ADC0-A8EA-A451C7CF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51048-22B5-B03F-F49A-5F41EB33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5D112-69AD-40A3-AAB1-506A17677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28AE5E-C54A-0BB5-15F0-4F040C43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9851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events and data&#10;&#10;Description automatically generated with medium confidence">
            <a:extLst>
              <a:ext uri="{FF2B5EF4-FFF2-40B4-BE49-F238E27FC236}">
                <a16:creationId xmlns:a16="http://schemas.microsoft.com/office/drawing/2014/main" id="{155D60CF-BC7D-7F82-8CD3-223C7B6E0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92" y="616848"/>
            <a:ext cx="3894130" cy="3894130"/>
          </a:xfrm>
          <a:prstGeom prst="rect">
            <a:avLst/>
          </a:prstGeom>
        </p:spPr>
      </p:pic>
      <p:pic>
        <p:nvPicPr>
          <p:cNvPr id="22" name="Picture 21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A9F42E90-7386-F876-F486-ADF491017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74" y="616848"/>
            <a:ext cx="3894130" cy="38941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BE031-B8FB-4626-54A7-461FBF7BA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79EA9-2E58-204E-9F76-29E36C04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251F3-534A-117D-FECD-36005220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2EC1B-D362-6CBE-33A0-82904476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Kinematic Plots: </a:t>
            </a:r>
            <a:r>
              <a:rPr lang="en-IN" dirty="0" err="1"/>
              <a:t>Fatjets</a:t>
            </a:r>
            <a:r>
              <a:rPr lang="en-IN" dirty="0"/>
              <a:t> (ak8 jets)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19B9D1-7369-38CC-EC43-FAD7610341B3}"/>
              </a:ext>
            </a:extLst>
          </p:cNvPr>
          <p:cNvSpPr txBox="1"/>
          <p:nvPr/>
        </p:nvSpPr>
        <p:spPr>
          <a:xfrm>
            <a:off x="173316" y="4510978"/>
            <a:ext cx="11583255" cy="1552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73660" indent="-285750" algn="just">
              <a:lnSpc>
                <a:spcPct val="107000"/>
              </a:lnSpc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IN" sz="1800" kern="10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Fatjet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is a probe of the Higgs boson in the signal final state. The plots</a:t>
            </a:r>
            <a:r>
              <a:rPr lang="en-IN" sz="1800" kern="100" dirty="0">
                <a:solidFill>
                  <a:srgbClr val="0000F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show a mass peak below 125 GeV (Higgs boson mass). So, it is safe to say that the majority of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contributions from the top background stay</a:t>
            </a: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below the Higgs mass. </a:t>
            </a:r>
          </a:p>
          <a:p>
            <a:pPr marL="285750" marR="73660" indent="-285750" algn="just">
              <a:lnSpc>
                <a:spcPct val="107000"/>
              </a:lnSpc>
              <a:spcAft>
                <a:spcPts val="15"/>
              </a:spcAft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 mass shown in the plots is the soft-drop mass, which is the mass of the jet obtained from a soft-drop clustering algorithm.</a:t>
            </a:r>
          </a:p>
        </p:txBody>
      </p:sp>
    </p:spTree>
    <p:extLst>
      <p:ext uri="{BB962C8B-B14F-4D97-AF65-F5344CB8AC3E}">
        <p14:creationId xmlns:p14="http://schemas.microsoft.com/office/powerpoint/2010/main" val="410233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CC0253-EEA4-A41B-5338-8E4E792A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21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E9593D-F61A-13E2-14D2-DD9FCA42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C0295-FB93-33B0-2CB3-352A2FBC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DB2797-E5E4-3F5C-5B9E-C3FDD8A47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5AB676-8BAB-5283-4327-5F845D046E35}"/>
                  </a:ext>
                </a:extLst>
              </p:cNvPr>
              <p:cNvSpPr txBox="1"/>
              <p:nvPr/>
            </p:nvSpPr>
            <p:spPr>
              <a:xfrm>
                <a:off x="502826" y="1791357"/>
                <a:ext cx="11186348" cy="3101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marR="73660" indent="-285750" algn="just">
                  <a:lnSpc>
                    <a:spcPct val="107000"/>
                  </a:lnSpc>
                  <a:spcAft>
                    <a:spcPts val="15"/>
                  </a:spcAft>
                  <a:buFont typeface="Arial" panose="020B0604020202020204" pitchFamily="34" charset="0"/>
                  <a:buChar char="•"/>
                </a:pPr>
                <a:r>
                  <a:rPr lang="en-IN" sz="1800" kern="1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Top(e) - boosted control region was studied successfully. </a:t>
                </a:r>
              </a:p>
              <a:p>
                <a:pPr marL="285750" marR="73660" indent="-285750" algn="just">
                  <a:lnSpc>
                    <a:spcPct val="107000"/>
                  </a:lnSpc>
                  <a:spcAft>
                    <a:spcPts val="15"/>
                  </a:spcAft>
                  <a:buFont typeface="Arial" panose="020B0604020202020204" pitchFamily="34" charset="0"/>
                  <a:buChar char="•"/>
                </a:pPr>
                <a:endParaRPr lang="en-IN" sz="1800" kern="1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marR="73660" indent="-285750" algn="just">
                  <a:lnSpc>
                    <a:spcPct val="107000"/>
                  </a:lnSpc>
                  <a:spcAft>
                    <a:spcPts val="15"/>
                  </a:spcAft>
                  <a:buFont typeface="Arial" panose="020B0604020202020204" pitchFamily="34" charset="0"/>
                  <a:buChar char="•"/>
                </a:pPr>
                <a:r>
                  <a:rPr lang="en-IN" sz="1800" kern="1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The plots in the previous slides</a:t>
                </a:r>
                <a:r>
                  <a:rPr lang="en-IN" sz="1800" kern="100" dirty="0">
                    <a:solidFill>
                      <a:srgbClr val="0000FF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 </a:t>
                </a:r>
                <a:r>
                  <a:rPr lang="en-IN" sz="1800" kern="1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show the contribution of various processes to the final 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18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IN" sz="1800" i="1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sz="1800" i="1" smtClean="0">
                                <a:ln w="0"/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IN" sz="1800" b="0" i="0" smtClean="0">
                                <a:ln w="0"/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  <m:r>
                          <m:rPr>
                            <m:sty m:val="p"/>
                          </m:rPr>
                          <a:rPr lang="en-IN" sz="1800" b="0" i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IN" sz="18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18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large</m:t>
                    </m:r>
                    <m:r>
                      <a:rPr lang="en-IN" sz="1800" b="0" i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IN" sz="1800" i="1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IN" sz="1800" b="0" i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800" b="0" i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IN" sz="1800" b="0" i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miss</m:t>
                        </m:r>
                      </m:sup>
                    </m:sSubSup>
                  </m:oMath>
                </a14:m>
                <a:r>
                  <a:rPr lang="en-IN" sz="1800" kern="1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. </a:t>
                </a:r>
              </a:p>
              <a:p>
                <a:pPr marL="285750" marR="73660" indent="-285750" algn="just">
                  <a:lnSpc>
                    <a:spcPct val="107000"/>
                  </a:lnSpc>
                  <a:spcAft>
                    <a:spcPts val="15"/>
                  </a:spcAft>
                  <a:buFont typeface="Arial" panose="020B0604020202020204" pitchFamily="34" charset="0"/>
                  <a:buChar char="•"/>
                </a:pPr>
                <a:endParaRPr lang="en-IN" sz="1800" kern="1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marR="73660" indent="-285750" algn="just">
                  <a:lnSpc>
                    <a:spcPct val="107000"/>
                  </a:lnSpc>
                  <a:spcAft>
                    <a:spcPts val="15"/>
                  </a:spcAft>
                  <a:buFont typeface="Arial" panose="020B0604020202020204" pitchFamily="34" charset="0"/>
                  <a:buChar char="•"/>
                </a:pPr>
                <a:r>
                  <a:rPr lang="en-IN" sz="1800" kern="1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As expected, </a:t>
                </a:r>
                <a:r>
                  <a:rPr lang="en-IN" sz="1800" i="1" kern="10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tt</a:t>
                </a:r>
                <a:r>
                  <a:rPr lang="en-IN" sz="1800" kern="1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¯, Single top and </a:t>
                </a:r>
                <a:r>
                  <a:rPr lang="en-IN" sz="1800" kern="10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W+Jets</a:t>
                </a:r>
                <a:r>
                  <a:rPr lang="en-IN" sz="1800" kern="1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 are the major contributors to the background, in that order.</a:t>
                </a:r>
              </a:p>
              <a:p>
                <a:pPr marL="285750" marR="73660" indent="-285750" algn="just">
                  <a:lnSpc>
                    <a:spcPct val="107000"/>
                  </a:lnSpc>
                  <a:spcAft>
                    <a:spcPts val="15"/>
                  </a:spcAft>
                  <a:buFont typeface="Arial" panose="020B0604020202020204" pitchFamily="34" charset="0"/>
                  <a:buChar char="•"/>
                </a:pPr>
                <a:endParaRPr lang="en-IN" sz="1800" kern="1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Cambria" panose="02040503050406030204" pitchFamily="18" charset="0"/>
                </a:endParaRPr>
              </a:p>
              <a:p>
                <a:pPr marL="285750" marR="73660" indent="-285750" algn="just">
                  <a:lnSpc>
                    <a:spcPct val="107000"/>
                  </a:lnSpc>
                  <a:spcAft>
                    <a:spcPts val="15"/>
                  </a:spcAft>
                  <a:buFont typeface="Arial" panose="020B0604020202020204" pitchFamily="34" charset="0"/>
                  <a:buChar char="•"/>
                </a:pPr>
                <a:r>
                  <a:rPr lang="en-IN" sz="180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Cambria" panose="02040503050406030204" pitchFamily="18" charset="0"/>
                  </a:rPr>
                  <a:t>Estimating one control region is a small step forward to a full analysis, which is beyond the scope of this thesis. Nevertheless, the study of this single CR gave a great insight into the nature of particle detection and the statistical estimation of particles in a full analysis.</a:t>
                </a:r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5AB676-8BAB-5283-4327-5F845D046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6" y="1791357"/>
                <a:ext cx="11186348" cy="3101362"/>
              </a:xfrm>
              <a:prstGeom prst="rect">
                <a:avLst/>
              </a:prstGeom>
              <a:blipFill>
                <a:blip r:embed="rId2"/>
                <a:stretch>
                  <a:fillRect l="-327" t="-1375" b="-17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18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2F4FF-3EF1-119E-A8D4-7F36A055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22684-553B-157E-40C0-6D73773B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720EF-599B-AC97-3E6F-590CA24B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859FA3-BED9-089B-AA4C-1BAA1FC9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45114"/>
            <a:ext cx="4397829" cy="685429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References </a:t>
            </a:r>
            <a:r>
              <a:rPr lang="en-IN" dirty="0" err="1">
                <a:solidFill>
                  <a:schemeClr val="bg1"/>
                </a:solidFill>
              </a:rPr>
              <a:t>i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C3503-5859-5A83-CB81-7C28050FA150}"/>
                  </a:ext>
                </a:extLst>
              </p:cNvPr>
              <p:cNvSpPr txBox="1"/>
              <p:nvPr/>
            </p:nvSpPr>
            <p:spPr>
              <a:xfrm>
                <a:off x="270932" y="1119616"/>
                <a:ext cx="11812211" cy="5083628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Search for dark matter produced in association with a Higgs boson decaying to a pair of bottom quarks- Askew et. al.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0" i="0" dirty="0" err="1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Sirunyan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A.M., </a:t>
                </a:r>
                <a:r>
                  <a:rPr lang="en-US" sz="1600" b="0" i="0" dirty="0" err="1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Tumasyan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A., Adam, W. </a:t>
                </a:r>
                <a:r>
                  <a:rPr lang="en-US" sz="1600" b="0" i="1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et al.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 Search for dark matter produced in association with a Higgs boson decaying to a pair of bottom quarks in proton–proton collisions at √s=13TeV. </a:t>
                </a:r>
                <a:r>
                  <a:rPr lang="en-US" sz="1600" b="0" i="1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Eur. Phys. J. C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 </a:t>
                </a:r>
                <a:r>
                  <a:rPr lang="en-US" sz="1600" b="1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79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280 (2019). </a:t>
                </a:r>
                <a:r>
                  <a:rPr lang="en-US" sz="1600" b="0" i="0" dirty="0">
                    <a:solidFill>
                      <a:srgbClr val="222222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  <a:hlinkClick r:id="rId2"/>
                  </a:rPr>
                  <a:t>https://doi.org/10.1140/epjc/s10052-019-6730-7</a:t>
                </a:r>
                <a:endParaRPr lang="en-US" sz="1600" b="0" i="0" dirty="0">
                  <a:solidFill>
                    <a:srgbClr val="222222"/>
                  </a:solidFill>
                  <a:effectLst/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A.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Boveia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 and C.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Doglioni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, “Dark matter searches at colliders,” Annual Review of Nuclear and Particle Science, vol. 68, p. 429–459, Oct. 2018.</a:t>
                </a:r>
                <a:endParaRPr lang="en-IN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LHC Higgs Cross Section Working Group., </a:t>
                </a:r>
                <a:r>
                  <a:rPr lang="en-IN" sz="1600" b="0" dirty="0" err="1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Denner</a:t>
                </a: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A., </a:t>
                </a:r>
                <a:r>
                  <a:rPr lang="en-IN" sz="1600" b="0" dirty="0" err="1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Heinemeyer</a:t>
                </a: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S. et al. Standard model Higgs-boson branching ratios with uncertainties. Eur. Phys. J. C </a:t>
                </a:r>
                <a:r>
                  <a:rPr lang="en-IN" sz="1600" b="1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71</a:t>
                </a: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</a:rPr>
                  <a:t>, 1753 (2011). </a:t>
                </a:r>
                <a:r>
                  <a:rPr lang="en-IN" sz="1600" b="0" dirty="0">
                    <a:solidFill>
                      <a:srgbClr val="333333"/>
                    </a:solidFill>
                    <a:effectLst/>
                    <a:latin typeface="Aptos Serif" panose="02020604070405020304" pitchFamily="18" charset="0"/>
                    <a:cs typeface="Aptos Serif" panose="02020604070405020304" pitchFamily="18" charset="0"/>
                    <a:hlinkClick r:id="rId3"/>
                  </a:rPr>
                  <a:t>https://doi.org/10.1140/epjc/s10052-011-1753-8</a:t>
                </a:r>
                <a:endParaRPr lang="en-IN" sz="1600" b="0" dirty="0">
                  <a:solidFill>
                    <a:srgbClr val="333333"/>
                  </a:solidFill>
                  <a:effectLst/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The CMS collaboration.,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Sirunyan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, A.M.,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Tumasyan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, A. et al. Search for associated production of dark matter with a Higgs boson decaying to 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IN" sz="160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IN" sz="160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 or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γγ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 at 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IN" sz="160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rad>
                  </m:oMath>
                </a14:m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 = 13 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TeV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. J. High </a:t>
                </a:r>
                <a:r>
                  <a:rPr lang="en-US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Energ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. Phys. 2017, 180 (2017). </a:t>
                </a:r>
                <a:r>
                  <a:rPr lang="en-US" sz="1600" dirty="0">
                    <a:latin typeface="Aptos Serif" panose="02020604070405020304" pitchFamily="18" charset="0"/>
                    <a:cs typeface="Aptos Serif" panose="02020604070405020304" pitchFamily="18" charset="0"/>
                    <a:hlinkClick r:id="rId4"/>
                  </a:rPr>
                  <a:t>https://doi.org/10.1007/JHEP10(2017)180</a:t>
                </a:r>
                <a:endParaRPr lang="en-US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IN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A. Askew, R. Khurana, J. R. </a:t>
                </a:r>
                <a:r>
                  <a:rPr lang="en-IN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Komaragiri</a:t>
                </a:r>
                <a:r>
                  <a:rPr lang="en-IN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, D. Kumar, M. Mittal, P. C. Tiwari, and S.-S. Yu, “Analysis note(ver. 6): Search for dark matter produced in association with a </a:t>
                </a:r>
                <a:r>
                  <a:rPr lang="en-IN" sz="1600" dirty="0" err="1">
                    <a:latin typeface="Aptos Serif" panose="02020604070405020304" pitchFamily="18" charset="0"/>
                    <a:cs typeface="Aptos Serif" panose="02020604070405020304" pitchFamily="18" charset="0"/>
                  </a:rPr>
                  <a:t>higgs</a:t>
                </a:r>
                <a:r>
                  <a:rPr lang="en-IN" sz="1600" dirty="0">
                    <a:latin typeface="Aptos Serif" panose="02020604070405020304" pitchFamily="18" charset="0"/>
                    <a:cs typeface="Aptos Serif" panose="02020604070405020304" pitchFamily="18" charset="0"/>
                  </a:rPr>
                  <a:t> boson decaying to a pair of bottom quarks.”</a:t>
                </a:r>
                <a:endParaRPr lang="en-US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IN" sz="1600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en-IN" sz="1200" i="1" dirty="0">
                  <a:latin typeface="Aptos Serif" panose="02020604070405020304" pitchFamily="18" charset="0"/>
                  <a:cs typeface="Aptos Serif" panose="0202060407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5C3503-5859-5A83-CB81-7C28050FA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2" y="1119616"/>
                <a:ext cx="11812211" cy="5083628"/>
              </a:xfrm>
              <a:prstGeom prst="rect">
                <a:avLst/>
              </a:prstGeom>
              <a:blipFill>
                <a:blip r:embed="rId5"/>
                <a:stretch>
                  <a:fillRect l="-206" r="-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027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2F4FF-3EF1-119E-A8D4-7F36A055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22684-553B-157E-40C0-6D73773B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720EF-599B-AC97-3E6F-590CA24B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859FA3-BED9-089B-AA4C-1BAA1FC9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45114"/>
            <a:ext cx="4397829" cy="685429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References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5C3503-5859-5A83-CB81-7C28050FA150}"/>
              </a:ext>
            </a:extLst>
          </p:cNvPr>
          <p:cNvSpPr txBox="1"/>
          <p:nvPr/>
        </p:nvSpPr>
        <p:spPr>
          <a:xfrm>
            <a:off x="270932" y="1119616"/>
            <a:ext cx="11812211" cy="50836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J.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Pivarski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P. Das, C. Burr, D. Smirnov, M.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Feickert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T. Gal, L.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Kreczko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N. Smith, N.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Biederbeck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O.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Shadura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M. Proffitt,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benkrikler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H.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Dembinski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H. Schreiner, J.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Rembser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M. R., C. Gu, J.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R¨ubenach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M.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Peresano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and R.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Turra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“scikit-hep/uproot: 3.12.0,” July 2020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J.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Pivarski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C. Escott, N. Smith, M. Hedges, M. Proffitt, C. Escott, J. Nandi, J.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Rembser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bfis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benkrikler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L. Gray, D. Davis, H. Schreiner,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Nollde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P.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Fackeldey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and P. Das, “scikit-hep/awkward-array: 0.13.0,” July 2020.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G. Van Rossum and F. L. Drake, Python 3 Reference Manual. Scotts Valley, CA: CreateSpace, 2009.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L. Gray, N. Smith, A. Novak, P.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Fackeldey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B. Tovar, Y.-M. Chen, G. Watts, and I.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Krommydas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“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coffea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,” May 2024.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M. Rocklin, “Dask: Parallel computation with blocked algorithms and task scheduling,” in Proceedings of the 14th python in science conference, no. 130-136,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Citeseer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2015.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“CMS-T2 Resources — University of Wisconsin - 2013;Madison — hep.wisc.edu.” 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  <a:hlinkClick r:id="rId2"/>
              </a:rPr>
              <a:t>https://www.hep.wisc.edu/cms/comp/resource.html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. [Accessed 18-05-2024].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A. Novak, H. Schreiner, and M. Feickert, “mplhep,” Sept. 2023.</a:t>
            </a:r>
            <a:endParaRPr lang="en-IN" sz="16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200" i="1" dirty="0">
              <a:latin typeface="Aptos Serif" panose="02020604070405020304" pitchFamily="18" charset="0"/>
              <a:cs typeface="Aptos Serif" panose="0202060407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7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12F4FF-3EF1-119E-A8D4-7F36A055A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24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22684-553B-157E-40C0-6D73773B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B720EF-599B-AC97-3E6F-590CA24B0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859FA3-BED9-089B-AA4C-1BAA1FC90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45114"/>
            <a:ext cx="4397829" cy="685429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>
                <a:solidFill>
                  <a:schemeClr val="bg1"/>
                </a:solidFill>
              </a:rPr>
              <a:t>References iii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5C3503-5859-5A83-CB81-7C28050FA150}"/>
              </a:ext>
            </a:extLst>
          </p:cNvPr>
          <p:cNvSpPr txBox="1"/>
          <p:nvPr/>
        </p:nvSpPr>
        <p:spPr>
          <a:xfrm>
            <a:off x="189894" y="609552"/>
            <a:ext cx="11812211" cy="530230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J. D. Hunter, “Matplotlib: A 2d graphics environment,” Computing in Science &amp; Engineering, vol. 9, no. 3, pp. 90–95, 2007</a:t>
            </a:r>
            <a:r>
              <a:rPr lang="en-US" sz="1200" i="1" dirty="0">
                <a:latin typeface="Aptos Serif" panose="02020604070405020304" pitchFamily="18" charset="0"/>
                <a:cs typeface="Aptos Serif" panose="0202060407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JanLukasSpah</a:t>
            </a:r>
            <a:r>
              <a:rPr lang="en-IN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“Cutbasedelectronidentificationrun2.” </a:t>
            </a:r>
            <a:r>
              <a:rPr lang="en-IN" sz="1600" dirty="0">
                <a:latin typeface="Aptos Serif" panose="02020604070405020304" pitchFamily="18" charset="0"/>
                <a:cs typeface="Aptos Serif" panose="02020604070405020304" pitchFamily="18" charset="0"/>
                <a:hlinkClick r:id="rId2"/>
              </a:rPr>
              <a:t>https://twiki.cern.ch/twiki/bin/view/CMS/CutBasedElectronIdentificationRun2#Offline_selection_ </a:t>
            </a:r>
            <a:r>
              <a:rPr lang="en-IN" sz="1600" dirty="0" err="1">
                <a:latin typeface="Aptos Serif" panose="02020604070405020304" pitchFamily="18" charset="0"/>
                <a:cs typeface="Aptos Serif" panose="02020604070405020304" pitchFamily="18" charset="0"/>
                <a:hlinkClick r:id="rId2"/>
              </a:rPr>
              <a:t>criteria_for_V</a:t>
            </a:r>
            <a:r>
              <a:rPr lang="en-IN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2023. [Accessed 19-05-2024].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WonJun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“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Swguidemuonselection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.” 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  <a:hlinkClick r:id="rId3"/>
              </a:rPr>
              <a:t>https://twiki.cern.ch/twiki/bin/view/CMS/ </a:t>
            </a:r>
            <a:r>
              <a:rPr lang="en-US" sz="1600" dirty="0" err="1">
                <a:latin typeface="Aptos Serif" panose="02020604070405020304" pitchFamily="18" charset="0"/>
                <a:cs typeface="Aptos Serif" panose="02020604070405020304" pitchFamily="18" charset="0"/>
                <a:hlinkClick r:id="rId3"/>
              </a:rPr>
              <a:t>SWGuideMuonSelection</a:t>
            </a:r>
            <a:r>
              <a:rPr lang="en-US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2024. [Accessed 19-05-2024].</a:t>
            </a:r>
            <a:endParaRPr lang="en-IN" sz="1600" dirty="0">
              <a:latin typeface="Aptos Serif" panose="02020604070405020304" pitchFamily="18" charset="0"/>
              <a:cs typeface="Aptos Serif" panose="020206040704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DanielWinterbottom</a:t>
            </a:r>
            <a:r>
              <a:rPr lang="en-IN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“Tauidrecommendationforrun2.” </a:t>
            </a:r>
            <a:r>
              <a:rPr lang="en-IN" sz="1600" dirty="0">
                <a:latin typeface="Aptos Serif" panose="02020604070405020304" pitchFamily="18" charset="0"/>
                <a:cs typeface="Aptos Serif" panose="02020604070405020304" pitchFamily="18" charset="0"/>
                <a:hlinkClick r:id="rId4"/>
              </a:rPr>
              <a:t>https://twiki.cern.ch/twiki/bin/view/CMS/TauIDRecommendationForRun2</a:t>
            </a:r>
            <a:r>
              <a:rPr lang="en-IN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2023. [Accessed 19-05-2024].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600" dirty="0" err="1">
                <a:latin typeface="Aptos Serif" panose="02020604070405020304" pitchFamily="18" charset="0"/>
                <a:cs typeface="Aptos Serif" panose="02020604070405020304" pitchFamily="18" charset="0"/>
              </a:rPr>
              <a:t>RezaGoldouzian</a:t>
            </a:r>
            <a:r>
              <a:rPr lang="en-IN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“Cutbasedphotonidentificationrun2.” </a:t>
            </a:r>
            <a:r>
              <a:rPr lang="en-IN" sz="1600" dirty="0">
                <a:latin typeface="Aptos Serif" panose="02020604070405020304" pitchFamily="18" charset="0"/>
                <a:cs typeface="Aptos Serif" panose="02020604070405020304" pitchFamily="18" charset="0"/>
                <a:hlinkClick r:id="rId5"/>
              </a:rPr>
              <a:t>https://twiki.cern.ch/twiki/bin/view/CMS/CutBasedPhotonIdentificationRun2</a:t>
            </a:r>
            <a:r>
              <a:rPr lang="en-IN" sz="1600" dirty="0">
                <a:latin typeface="Aptos Serif" panose="02020604070405020304" pitchFamily="18" charset="0"/>
                <a:cs typeface="Aptos Serif" panose="02020604070405020304" pitchFamily="18" charset="0"/>
              </a:rPr>
              <a:t>, 2022. [Accessed 19-052024].</a:t>
            </a:r>
          </a:p>
        </p:txBody>
      </p:sp>
    </p:spTree>
    <p:extLst>
      <p:ext uri="{BB962C8B-B14F-4D97-AF65-F5344CB8AC3E}">
        <p14:creationId xmlns:p14="http://schemas.microsoft.com/office/powerpoint/2010/main" val="299550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2CF929-392B-BD44-0465-B7E2F57E7467}"/>
              </a:ext>
            </a:extLst>
          </p:cNvPr>
          <p:cNvGrpSpPr/>
          <p:nvPr/>
        </p:nvGrpSpPr>
        <p:grpSpPr>
          <a:xfrm>
            <a:off x="0" y="1812599"/>
            <a:ext cx="12194286" cy="3232800"/>
            <a:chOff x="-2286" y="1002908"/>
            <a:chExt cx="12194286" cy="3232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91B2B99-D39F-301A-4720-540F31B8D9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084" r="24044" b="27084"/>
            <a:stretch/>
          </p:blipFill>
          <p:spPr>
            <a:xfrm>
              <a:off x="2929753" y="1007211"/>
              <a:ext cx="9262247" cy="322788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F21C7BB-5912-E6B0-0E64-5B31A20C4896}"/>
                </a:ext>
              </a:extLst>
            </p:cNvPr>
            <p:cNvSpPr txBox="1"/>
            <p:nvPr userDrawn="1"/>
          </p:nvSpPr>
          <p:spPr>
            <a:xfrm>
              <a:off x="10489721" y="4004261"/>
              <a:ext cx="170227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900" dirty="0">
                  <a:solidFill>
                    <a:schemeClr val="bg1"/>
                  </a:solidFill>
                </a:rPr>
                <a:t>From </a:t>
              </a:r>
              <a:r>
                <a:rPr lang="en-IN" sz="900" dirty="0" err="1">
                  <a:solidFill>
                    <a:schemeClr val="bg1"/>
                  </a:solidFill>
                </a:rPr>
                <a:t>iSpyGL</a:t>
              </a:r>
              <a:r>
                <a:rPr lang="en-IN" sz="900" dirty="0">
                  <a:solidFill>
                    <a:schemeClr val="bg1"/>
                  </a:solidFill>
                </a:rPr>
                <a:t> , CERN open data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A4C02C-C51D-FB8C-D201-0C2785339EB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7742"/>
            <a:stretch/>
          </p:blipFill>
          <p:spPr>
            <a:xfrm>
              <a:off x="-2286" y="1002908"/>
              <a:ext cx="5163992" cy="3232800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357C1-FA32-2063-5489-302CD53B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E85EC5-DEE3-C82C-A019-70B4F945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865E3-EFB4-064E-013D-90E1D8489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F74A99-3715-7864-AE41-1104FF9EB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24628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4FF2E2-E86F-E53B-6A40-42DB9D5CA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26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9A4C7-40EE-94A2-9DBA-A408039F2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BDCCA5-C3DD-6BA4-E388-71719CA16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ED5818-39E6-4B03-62A9-E2D3F2031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4810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A2205B7-2FDE-6B34-7AA3-E8ADFE66A8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300589"/>
                  </p:ext>
                </p:extLst>
              </p:nvPr>
            </p:nvGraphicFramePr>
            <p:xfrm>
              <a:off x="1136261" y="1536267"/>
              <a:ext cx="8128000" cy="370306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Top </a:t>
                          </a:r>
                          <a14:m>
                            <m:oMath xmlns:m="http://schemas.openxmlformats.org/officeDocument/2006/math"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dirty="0"/>
                            <a:t>Control Region (single muon)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&gt;200 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𝐺𝑒𝑉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r>
                            <a:rPr lang="en-IN" dirty="0"/>
                            <a:t> and</a:t>
                          </a:r>
                          <a:r>
                            <a:rPr lang="en-IN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𝑅𝑒𝑐𝑜𝑖𝑙</m:t>
                              </m:r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&gt;200 </m:t>
                              </m:r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A2205B7-2FDE-6B34-7AA3-E8ADFE66A8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7300589"/>
                  </p:ext>
                </p:extLst>
              </p:nvPr>
            </p:nvGraphicFramePr>
            <p:xfrm>
              <a:off x="1136261" y="1536267"/>
              <a:ext cx="8128000" cy="370306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8197" r="-300" b="-9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380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303226" r="-100300" b="-6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303226" r="-300" b="-6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509836" r="-100300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509836" r="-300" b="-4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609836" r="-1003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609836" r="-300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721667" r="-1003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721667" r="-30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921667" r="-1003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921667" r="-300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445D853-1CFD-B028-48B4-30E54DE136C6}"/>
              </a:ext>
            </a:extLst>
          </p:cNvPr>
          <p:cNvSpPr txBox="1"/>
          <p:nvPr/>
        </p:nvSpPr>
        <p:spPr>
          <a:xfrm>
            <a:off x="3170853" y="931670"/>
            <a:ext cx="4058816" cy="4967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latin typeface="Aptos SemiBold" panose="020F0502020204030204" pitchFamily="34" charset="0"/>
              </a:rPr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5266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28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A2205B7-2FDE-6B34-7AA3-E8ADFE66A8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6261" y="1536267"/>
              <a:ext cx="8128000" cy="370306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Top </a:t>
                          </a:r>
                          <a14:m>
                            <m:oMath xmlns:m="http://schemas.openxmlformats.org/officeDocument/2006/math"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IN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dirty="0"/>
                            <a:t>Control Region (single muon)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&gt;200 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𝐺𝑒𝑉</m:t>
                                </m:r>
                              </m:oMath>
                            </m:oMathPara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r>
                            <a:rPr lang="en-IN" dirty="0"/>
                            <a:t> and</a:t>
                          </a:r>
                          <a:r>
                            <a:rPr lang="en-IN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𝑅𝑒𝑐𝑜𝑖𝑙</m:t>
                              </m:r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&gt;200 </m:t>
                              </m:r>
                              <m:r>
                                <a:rPr lang="en-IN" b="0" i="1" baseline="0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1455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oMath>
                          </a14:m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A2205B7-2FDE-6B34-7AA3-E8ADFE66A8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36261" y="1536267"/>
              <a:ext cx="8128000" cy="3703066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8197" r="-300" b="-9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3807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303226" r="-100300" b="-6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303226" r="-300" b="-6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509836" r="-100300" b="-4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509836" r="-300" b="-4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609836" r="-1003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609836" r="-300" b="-3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721667" r="-1003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721667" r="-300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dirty="0"/>
                            <a:t>Dijet mass</a:t>
                          </a:r>
                          <a:r>
                            <a:rPr lang="en-IN" baseline="0" dirty="0"/>
                            <a:t> between 100 GeV to 150 GeV</a:t>
                          </a:r>
                          <a:endParaRPr lang="en-IN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0" t="-921667" r="-1003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50" t="-921667" r="-300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445D853-1CFD-B028-48B4-30E54DE136C6}"/>
              </a:ext>
            </a:extLst>
          </p:cNvPr>
          <p:cNvSpPr txBox="1"/>
          <p:nvPr/>
        </p:nvSpPr>
        <p:spPr>
          <a:xfrm>
            <a:off x="3170853" y="931670"/>
            <a:ext cx="4058816" cy="4967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latin typeface="Aptos SemiBold" panose="020F0502020204030204" pitchFamily="34" charset="0"/>
              </a:rPr>
              <a:t>Resolved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5390D-FB56-D601-AFD1-59AB6F845E87}"/>
              </a:ext>
            </a:extLst>
          </p:cNvPr>
          <p:cNvSpPr txBox="1"/>
          <p:nvPr/>
        </p:nvSpPr>
        <p:spPr>
          <a:xfrm>
            <a:off x="9293285" y="1903445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961205-7234-2FD4-EDDF-888378B3E43E}"/>
              </a:ext>
            </a:extLst>
          </p:cNvPr>
          <p:cNvSpPr txBox="1"/>
          <p:nvPr/>
        </p:nvSpPr>
        <p:spPr>
          <a:xfrm>
            <a:off x="9293283" y="2307770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AF05E-E7F1-BD47-7DD1-11355EBC5E28}"/>
              </a:ext>
            </a:extLst>
          </p:cNvPr>
          <p:cNvSpPr txBox="1"/>
          <p:nvPr/>
        </p:nvSpPr>
        <p:spPr>
          <a:xfrm>
            <a:off x="9293282" y="3367671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6C537-233F-0BF1-AB3D-3C368358C88B}"/>
              </a:ext>
            </a:extLst>
          </p:cNvPr>
          <p:cNvSpPr txBox="1"/>
          <p:nvPr/>
        </p:nvSpPr>
        <p:spPr>
          <a:xfrm>
            <a:off x="9293282" y="3810649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97F7E-19E8-382D-9D76-FFB3BE7897A2}"/>
              </a:ext>
            </a:extLst>
          </p:cNvPr>
          <p:cNvSpPr txBox="1"/>
          <p:nvPr/>
        </p:nvSpPr>
        <p:spPr>
          <a:xfrm>
            <a:off x="9293282" y="4158568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213F21-02D7-2183-34A8-2556A63C132F}"/>
              </a:ext>
            </a:extLst>
          </p:cNvPr>
          <p:cNvSpPr txBox="1"/>
          <p:nvPr/>
        </p:nvSpPr>
        <p:spPr>
          <a:xfrm>
            <a:off x="9293282" y="4523987"/>
            <a:ext cx="914400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FF0000"/>
                </a:solidFill>
              </a:rPr>
              <a:t>Same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77AADC-338D-492A-D363-853D8EA1A574}"/>
              </a:ext>
            </a:extLst>
          </p:cNvPr>
          <p:cNvSpPr txBox="1"/>
          <p:nvPr/>
        </p:nvSpPr>
        <p:spPr>
          <a:xfrm>
            <a:off x="9293282" y="2703092"/>
            <a:ext cx="1184996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00B050"/>
                </a:solidFill>
              </a:rPr>
              <a:t>Different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047C5-670D-AD86-AA2B-E19EECD90FE4}"/>
              </a:ext>
            </a:extLst>
          </p:cNvPr>
          <p:cNvSpPr txBox="1"/>
          <p:nvPr/>
        </p:nvSpPr>
        <p:spPr>
          <a:xfrm>
            <a:off x="9296384" y="3039757"/>
            <a:ext cx="1184996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00B050"/>
                </a:solidFill>
              </a:rPr>
              <a:t>Different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9AAE33-B563-03D9-E62D-881B86D3A7FB}"/>
              </a:ext>
            </a:extLst>
          </p:cNvPr>
          <p:cNvSpPr txBox="1"/>
          <p:nvPr/>
        </p:nvSpPr>
        <p:spPr>
          <a:xfrm>
            <a:off x="9293282" y="4889406"/>
            <a:ext cx="1184996" cy="3079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>
                <a:solidFill>
                  <a:srgbClr val="00B050"/>
                </a:solidFill>
              </a:rPr>
              <a:t>Different</a:t>
            </a:r>
          </a:p>
        </p:txBody>
      </p:sp>
    </p:spTree>
    <p:extLst>
      <p:ext uri="{BB962C8B-B14F-4D97-AF65-F5344CB8AC3E}">
        <p14:creationId xmlns:p14="http://schemas.microsoft.com/office/powerpoint/2010/main" val="285125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8D13A-527B-70A3-15AF-50870396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29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6AA22-16C1-3899-160D-CC99B344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121C7-DA6B-2C22-EE0B-B19C5DF0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02C672-B783-B1EB-BC41-8C62B90D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MET and Recoil criteria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34F91-BE1E-CC58-EFC9-6A5B4DE37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4"/>
            <a:ext cx="4950582" cy="1024088"/>
          </a:xfrm>
        </p:spPr>
        <p:txBody>
          <a:bodyPr/>
          <a:lstStyle/>
          <a:p>
            <a:r>
              <a:rPr lang="en-IN" sz="3600" dirty="0"/>
              <a:t>MET cuts to avoid QCD</a:t>
            </a:r>
          </a:p>
          <a:p>
            <a:r>
              <a:rPr lang="en-IN" sz="1600" dirty="0"/>
              <a:t>Recoil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A41C70F-1A50-DC88-C780-DB360E0A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51" y="885074"/>
            <a:ext cx="4332156" cy="356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A0C01-2404-F057-225E-240A0BABD44B}"/>
                  </a:ext>
                </a:extLst>
              </p:cNvPr>
              <p:cNvSpPr txBox="1"/>
              <p:nvPr/>
            </p:nvSpPr>
            <p:spPr>
              <a:xfrm>
                <a:off x="715192" y="3779746"/>
                <a:ext cx="4114800" cy="74022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800" dirty="0"/>
                  <a:t>MET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&gt;50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A0C01-2404-F057-225E-240A0BABD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92" y="3779746"/>
                <a:ext cx="4114800" cy="740229"/>
              </a:xfrm>
              <a:prstGeom prst="rect">
                <a:avLst/>
              </a:prstGeom>
              <a:blipFill>
                <a:blip r:embed="rId3"/>
                <a:stretch>
                  <a:fillRect b="-107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2BB086-1A5E-F762-022E-08046CEE3DB6}"/>
                  </a:ext>
                </a:extLst>
              </p:cNvPr>
              <p:cNvSpPr txBox="1"/>
              <p:nvPr/>
            </p:nvSpPr>
            <p:spPr>
              <a:xfrm>
                <a:off x="5638800" y="4982750"/>
                <a:ext cx="6096000" cy="78377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400" dirty="0"/>
                  <a:t>QCD </a:t>
                </a:r>
                <a:r>
                  <a:rPr lang="en-IN" sz="2400" dirty="0" err="1"/>
                  <a:t>Multijet</a:t>
                </a:r>
                <a:r>
                  <a:rPr lang="en-IN" sz="2400" dirty="0"/>
                  <a:t> events have a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IN" sz="2400" dirty="0"/>
                  <a:t> vector sum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2BB086-1A5E-F762-022E-08046CEE3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4982750"/>
                <a:ext cx="6096000" cy="783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2118683-9F9C-1DDE-E2DA-952C2BE21C1F}"/>
              </a:ext>
            </a:extLst>
          </p:cNvPr>
          <p:cNvSpPr txBox="1"/>
          <p:nvPr/>
        </p:nvSpPr>
        <p:spPr>
          <a:xfrm>
            <a:off x="347131" y="5053639"/>
            <a:ext cx="5061857" cy="87085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/>
              <a:t>This cut ensures that we remove the majority of QCD 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E9EEA-C74C-43C5-6427-E5A9F1B50A12}"/>
                  </a:ext>
                </a:extLst>
              </p:cNvPr>
              <p:cNvSpPr txBox="1"/>
              <p:nvPr/>
            </p:nvSpPr>
            <p:spPr>
              <a:xfrm>
                <a:off x="798647" y="2549042"/>
                <a:ext cx="3947889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ctr"/>
                <a:r>
                  <a:rPr lang="en-IN" sz="2800" b="0" dirty="0"/>
                  <a:t>M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𝐸𝑇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acc>
                          <m:accPr>
                            <m:chr m:val="⃗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acc>
                      </m:e>
                    </m:nary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BE9EEA-C74C-43C5-6427-E5A9F1B50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47" y="2549042"/>
                <a:ext cx="3947889" cy="914400"/>
              </a:xfrm>
              <a:prstGeom prst="rect">
                <a:avLst/>
              </a:prstGeom>
              <a:blipFill>
                <a:blip r:embed="rId5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2034BD8-0A5D-E391-140B-1AC995F7007D}"/>
              </a:ext>
            </a:extLst>
          </p:cNvPr>
          <p:cNvSpPr txBox="1"/>
          <p:nvPr/>
        </p:nvSpPr>
        <p:spPr>
          <a:xfrm>
            <a:off x="5799666" y="4439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https://cerncourier.com/a/a-watershed-the-emergence-of-qcd/</a:t>
            </a:r>
          </a:p>
        </p:txBody>
      </p:sp>
    </p:spTree>
    <p:extLst>
      <p:ext uri="{BB962C8B-B14F-4D97-AF65-F5344CB8AC3E}">
        <p14:creationId xmlns:p14="http://schemas.microsoft.com/office/powerpoint/2010/main" val="4486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FA480-1FF1-FA61-67AF-CD125D2F4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1768C4-77BC-7AFA-1158-BD18C78D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6466B4-70B9-778B-265E-885915DD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3CC1EE-CE68-ACA4-5ECA-76F5361A2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EA76802-67B2-D9AD-40B8-6CA2BDD8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0" y="1122574"/>
            <a:ext cx="5283895" cy="685429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48561-BCC1-1760-95E7-1978109CCC3B}"/>
              </a:ext>
            </a:extLst>
          </p:cNvPr>
          <p:cNvSpPr txBox="1"/>
          <p:nvPr/>
        </p:nvSpPr>
        <p:spPr>
          <a:xfrm>
            <a:off x="134910" y="1247574"/>
            <a:ext cx="11638039" cy="41286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endParaRPr lang="en-IN" dirty="0">
              <a:cs typeface="Aptos Serif" panose="0202060407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>
              <a:cs typeface="Aptos Serif" panose="0202060407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cs typeface="Aptos Serif" panose="02020604070405020304" pitchFamily="18" charset="0"/>
              </a:rPr>
              <a:t>Recap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cs typeface="Aptos Serif" panose="02020604070405020304" pitchFamily="18" charset="0"/>
              </a:rPr>
              <a:t>Top(e) boosted CR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cs typeface="Aptos Serif" panose="02020604070405020304" pitchFamily="18" charset="0"/>
              </a:rPr>
              <a:t>Event Selections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cs typeface="Aptos Serif" panose="02020604070405020304" pitchFamily="18" charset="0"/>
              </a:rPr>
              <a:t>Object Selections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cs typeface="Aptos Serif" panose="02020604070405020304" pitchFamily="18" charset="0"/>
              </a:rPr>
              <a:t>Results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cs typeface="Aptos Serif" panose="02020604070405020304" pitchFamily="18" charset="0"/>
              </a:rPr>
              <a:t>Kinematic plots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IN" dirty="0">
                <a:cs typeface="Aptos Serif" panose="0202060407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607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C8D13A-527B-70A3-15AF-50870396F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6AA22-16C1-3899-160D-CC99B344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121C7-DA6B-2C22-EE0B-B19C5DF0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02C672-B783-B1EB-BC41-8C62B90D5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MET and Recoil criteria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534F91-BE1E-CC58-EFC9-6A5B4DE379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4"/>
            <a:ext cx="4950582" cy="1024088"/>
          </a:xfrm>
        </p:spPr>
        <p:txBody>
          <a:bodyPr/>
          <a:lstStyle/>
          <a:p>
            <a:r>
              <a:rPr lang="en-IN" sz="1600" dirty="0"/>
              <a:t>MET cuts to avoid QCD</a:t>
            </a:r>
          </a:p>
          <a:p>
            <a:r>
              <a:rPr lang="en-IN" sz="3600" dirty="0"/>
              <a:t>Recoil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61933C-F65F-12FA-26EE-406BF4B7C6B8}"/>
                  </a:ext>
                </a:extLst>
              </p:cNvPr>
              <p:cNvSpPr txBox="1"/>
              <p:nvPr/>
            </p:nvSpPr>
            <p:spPr>
              <a:xfrm>
                <a:off x="0" y="2303982"/>
                <a:ext cx="3642538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ctr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𝑚𝑖𝑠𝑠</m:t>
                              </m:r>
                            </m:sup>
                          </m:sSubSup>
                        </m:e>
                      </m:acc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61933C-F65F-12FA-26EE-406BF4B7C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03982"/>
                <a:ext cx="3642538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E345D0B-74F7-7182-88F9-9EFA2C14CFC4}"/>
              </a:ext>
            </a:extLst>
          </p:cNvPr>
          <p:cNvSpPr txBox="1"/>
          <p:nvPr/>
        </p:nvSpPr>
        <p:spPr>
          <a:xfrm>
            <a:off x="270932" y="3680202"/>
            <a:ext cx="6314925" cy="19703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To mimic the effect of MET in the signal region, we define recoil which is the 2D vector sum of MET and transverse momentum of the chosen muon.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3F9BAE-44A9-00BE-97D1-867CA88B87E7}"/>
              </a:ext>
            </a:extLst>
          </p:cNvPr>
          <p:cNvGrpSpPr/>
          <p:nvPr/>
        </p:nvGrpSpPr>
        <p:grpSpPr>
          <a:xfrm>
            <a:off x="6792688" y="123979"/>
            <a:ext cx="4315729" cy="4360005"/>
            <a:chOff x="6272440" y="139858"/>
            <a:chExt cx="4315729" cy="436000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2F4845-69CA-D8D0-6B77-A0392407D665}"/>
                </a:ext>
              </a:extLst>
            </p:cNvPr>
            <p:cNvCxnSpPr/>
            <p:nvPr/>
          </p:nvCxnSpPr>
          <p:spPr>
            <a:xfrm flipH="1" flipV="1">
              <a:off x="6995431" y="323352"/>
              <a:ext cx="1012372" cy="1524001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6793597-2A70-2B40-833D-2C6DC7805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4272" y="139858"/>
              <a:ext cx="1270906" cy="1726047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E1705D7-7762-DD1A-298F-44C548E303F6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H="1">
              <a:off x="7154636" y="2500017"/>
              <a:ext cx="733365" cy="118018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396DD7-9903-E2F3-3E2E-9EC1BD7CCF80}"/>
                </a:ext>
              </a:extLst>
            </p:cNvPr>
            <p:cNvCxnSpPr>
              <a:cxnSpLocks/>
            </p:cNvCxnSpPr>
            <p:nvPr/>
          </p:nvCxnSpPr>
          <p:spPr>
            <a:xfrm>
              <a:off x="8594272" y="2471679"/>
              <a:ext cx="517071" cy="5442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90189B-6E09-AF22-AA18-271D6AF56F8E}"/>
                </a:ext>
              </a:extLst>
            </p:cNvPr>
            <p:cNvSpPr/>
            <p:nvPr/>
          </p:nvSpPr>
          <p:spPr>
            <a:xfrm>
              <a:off x="7739743" y="1719528"/>
              <a:ext cx="1012372" cy="91440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555394-E1D6-7168-572D-B769F78D468F}"/>
                </a:ext>
              </a:extLst>
            </p:cNvPr>
            <p:cNvSpPr txBox="1"/>
            <p:nvPr/>
          </p:nvSpPr>
          <p:spPr>
            <a:xfrm>
              <a:off x="6272440" y="340340"/>
              <a:ext cx="722991" cy="55158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400" dirty="0" err="1"/>
                <a:t>bjet</a:t>
              </a:r>
              <a:endParaRPr lang="en-IN" sz="2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D4F1E1-1375-F144-02DA-263E4E407864}"/>
                </a:ext>
              </a:extLst>
            </p:cNvPr>
            <p:cNvSpPr txBox="1"/>
            <p:nvPr/>
          </p:nvSpPr>
          <p:spPr>
            <a:xfrm>
              <a:off x="9865178" y="139858"/>
              <a:ext cx="722991" cy="55158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400" dirty="0" err="1"/>
                <a:t>bjet</a:t>
              </a:r>
              <a:endParaRPr lang="en-IN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94774E4-8B4E-D58C-10FA-DAE597F7594B}"/>
                    </a:ext>
                  </a:extLst>
                </p:cNvPr>
                <p:cNvSpPr txBox="1"/>
                <p:nvPr/>
              </p:nvSpPr>
              <p:spPr>
                <a:xfrm>
                  <a:off x="6524723" y="3615718"/>
                  <a:ext cx="941416" cy="55158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𝑚𝑖𝑠𝑠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94774E4-8B4E-D58C-10FA-DAE597F759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4723" y="3615718"/>
                  <a:ext cx="941416" cy="55158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130328E-4C19-EE33-4F4B-A054275D6128}"/>
                    </a:ext>
                  </a:extLst>
                </p:cNvPr>
                <p:cNvSpPr txBox="1"/>
                <p:nvPr/>
              </p:nvSpPr>
              <p:spPr>
                <a:xfrm>
                  <a:off x="8987615" y="2951559"/>
                  <a:ext cx="941416" cy="55158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  <m:sup>
                                <m:r>
                                  <a:rPr lang="en-IN" sz="24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bSup>
                          </m:e>
                        </m:acc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130328E-4C19-EE33-4F4B-A054275D61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7615" y="2951559"/>
                  <a:ext cx="941416" cy="55158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B3B2F0-D0F2-3677-AA67-F1EBC1AA6BC4}"/>
                </a:ext>
              </a:extLst>
            </p:cNvPr>
            <p:cNvCxnSpPr>
              <a:stCxn id="19" idx="4"/>
            </p:cNvCxnSpPr>
            <p:nvPr/>
          </p:nvCxnSpPr>
          <p:spPr>
            <a:xfrm>
              <a:off x="8245929" y="2633928"/>
              <a:ext cx="0" cy="12575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2B46B2-E707-A5E1-C6D0-E68F672FFD91}"/>
                    </a:ext>
                  </a:extLst>
                </p:cNvPr>
                <p:cNvSpPr txBox="1"/>
                <p:nvPr/>
              </p:nvSpPr>
              <p:spPr>
                <a:xfrm>
                  <a:off x="7901765" y="3948282"/>
                  <a:ext cx="941416" cy="551581"/>
                </a:xfrm>
                <a:prstGeom prst="rect">
                  <a:avLst/>
                </a:prstGeom>
              </p:spPr>
              <p:txBody>
                <a:bodyPr vert="horz" wrap="square" lIns="91440" tIns="45720" rIns="91440" bIns="4572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4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</m:acc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92B46B2-E707-A5E1-C6D0-E68F672FFD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765" y="3948282"/>
                  <a:ext cx="941416" cy="5515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80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F6B3B-CF29-3C38-214F-BFE274DB2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31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B4A5A-CEE6-84F7-0AC5-1AC9B015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B07AB3-9B92-9767-6AC7-9602080A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16790AA-07B3-5921-B4FA-61B54B8E666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IN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en-IN" dirty="0"/>
                  <a:t> criteria and mass criteria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916790AA-07B3-5921-B4FA-61B54B8E6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DB4545-76C9-07AA-A7D3-75F953E2282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8732" y="1207483"/>
                <a:ext cx="5984725" cy="1307117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Leading b-Tagged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&gt;50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IN" dirty="0"/>
              </a:p>
              <a:p>
                <a:r>
                  <a:rPr lang="en-IN" dirty="0" err="1"/>
                  <a:t>Subleading</a:t>
                </a:r>
                <a:r>
                  <a:rPr lang="en-IN" dirty="0"/>
                  <a:t> b-Tagged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&gt;30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ADB4545-76C9-07AA-A7D3-75F953E228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8732" y="1207483"/>
                <a:ext cx="5984725" cy="1307117"/>
              </a:xfrm>
              <a:blipFill>
                <a:blip r:embed="rId3"/>
                <a:stretch>
                  <a:fillRect l="-1835" t="-74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908236E8-C6AA-BE94-3841-96B60005E7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1895" y="2872997"/>
                <a:ext cx="6288133" cy="13071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800" dirty="0"/>
                  <a:t>Dijet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 &gt;100 </m:t>
                    </m:r>
                    <m:r>
                      <a:rPr lang="en-IN" sz="2800" b="0" i="1" smtClean="0">
                        <a:latin typeface="Cambria Math" panose="02040503050406030204" pitchFamily="18" charset="0"/>
                      </a:rPr>
                      <m:t>𝐺𝑒𝑉</m:t>
                    </m:r>
                  </m:oMath>
                </a14:m>
                <a:endParaRPr lang="en-IN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IN" sz="2800" dirty="0"/>
                  <a:t>Dijet = Leading Jet + </a:t>
                </a:r>
                <a:r>
                  <a:rPr lang="en-IN" sz="2800" dirty="0" err="1"/>
                  <a:t>Subleading</a:t>
                </a:r>
                <a:r>
                  <a:rPr lang="en-IN" sz="2800" dirty="0"/>
                  <a:t> Jet</a:t>
                </a:r>
              </a:p>
            </p:txBody>
          </p:sp>
        </mc:Choice>
        <mc:Fallback xmlns="">
          <p:sp>
            <p:nvSpPr>
              <p:cNvPr id="7" name="Text Placeholder 5">
                <a:extLst>
                  <a:ext uri="{FF2B5EF4-FFF2-40B4-BE49-F238E27FC236}">
                    <a16:creationId xmlns:a16="http://schemas.microsoft.com/office/drawing/2014/main" id="{908236E8-C6AA-BE94-3841-96B60005E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5" y="2872997"/>
                <a:ext cx="6288133" cy="1307117"/>
              </a:xfrm>
              <a:prstGeom prst="rect">
                <a:avLst/>
              </a:prstGeom>
              <a:blipFill>
                <a:blip r:embed="rId4"/>
                <a:stretch>
                  <a:fillRect l="-1744" t="-74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3082CBA-AB2A-42D7-176B-BC64A418373D}"/>
              </a:ext>
            </a:extLst>
          </p:cNvPr>
          <p:cNvSpPr txBox="1">
            <a:spLocks/>
          </p:cNvSpPr>
          <p:nvPr/>
        </p:nvSpPr>
        <p:spPr>
          <a:xfrm>
            <a:off x="471895" y="4803074"/>
            <a:ext cx="6788876" cy="501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IN" dirty="0"/>
              <a:t>Dijet mass</a:t>
            </a:r>
            <a:r>
              <a:rPr lang="en-IN" baseline="0" dirty="0"/>
              <a:t> between 100 GeV to 150 GeV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40FC6A-07F1-8F85-50F1-F94F75C42066}"/>
              </a:ext>
            </a:extLst>
          </p:cNvPr>
          <p:cNvGrpSpPr/>
          <p:nvPr/>
        </p:nvGrpSpPr>
        <p:grpSpPr>
          <a:xfrm>
            <a:off x="6150428" y="1043658"/>
            <a:ext cx="6139542" cy="2671747"/>
            <a:chOff x="6150428" y="1043658"/>
            <a:chExt cx="6139542" cy="26717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8A8853-9020-3FE1-F4C0-D3E59A4AE9E5}"/>
                </a:ext>
              </a:extLst>
            </p:cNvPr>
            <p:cNvSpPr txBox="1"/>
            <p:nvPr/>
          </p:nvSpPr>
          <p:spPr>
            <a:xfrm>
              <a:off x="6847114" y="1606533"/>
              <a:ext cx="5442856" cy="1927603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400" dirty="0">
                  <a:solidFill>
                    <a:srgbClr val="FF0000"/>
                  </a:solidFill>
                </a:rPr>
                <a:t>To ensure a balanced contribution from both the jets (greater angle between Higgs line of travel and b jets)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889AA090-1650-C724-5A7E-1D21B2C068E3}"/>
                </a:ext>
              </a:extLst>
            </p:cNvPr>
            <p:cNvSpPr/>
            <p:nvPr/>
          </p:nvSpPr>
          <p:spPr>
            <a:xfrm rot="10800000">
              <a:off x="6150428" y="1043658"/>
              <a:ext cx="783772" cy="2671747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10775E7-7CD0-80B8-4821-C3C4821C8D4A}"/>
              </a:ext>
            </a:extLst>
          </p:cNvPr>
          <p:cNvSpPr txBox="1"/>
          <p:nvPr/>
        </p:nvSpPr>
        <p:spPr>
          <a:xfrm>
            <a:off x="6749144" y="4097011"/>
            <a:ext cx="5442856" cy="192760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To get a better probability that the </a:t>
            </a:r>
            <a:r>
              <a:rPr lang="en-IN" sz="2400" dirty="0" err="1">
                <a:solidFill>
                  <a:srgbClr val="FF0000"/>
                </a:solidFill>
              </a:rPr>
              <a:t>dijet</a:t>
            </a:r>
            <a:r>
              <a:rPr lang="en-IN" sz="2400" dirty="0">
                <a:solidFill>
                  <a:srgbClr val="FF0000"/>
                </a:solidFill>
              </a:rPr>
              <a:t> originates from a Higgs candidate with mass ~ 125 GeV</a:t>
            </a:r>
          </a:p>
        </p:txBody>
      </p:sp>
    </p:spTree>
    <p:extLst>
      <p:ext uri="{BB962C8B-B14F-4D97-AF65-F5344CB8AC3E}">
        <p14:creationId xmlns:p14="http://schemas.microsoft.com/office/powerpoint/2010/main" val="16006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0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A92DA-0001-DC38-2E51-47166C96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01DE9-30C2-316B-79B8-11A1BC0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3C385-417B-4BA9-20FF-A3916434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BD740C-DA87-B193-16F1-1EB8214DF5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009" y="3609832"/>
            <a:ext cx="11579982" cy="2574956"/>
          </a:xfrm>
        </p:spPr>
        <p:txBody>
          <a:bodyPr>
            <a:normAutofit/>
          </a:bodyPr>
          <a:lstStyle/>
          <a:p>
            <a:r>
              <a:rPr lang="en-IN" dirty="0"/>
              <a:t>Extensively used the COFFEA (Columnar Object Framework For Effective Analysis) Framework along with various other </a:t>
            </a:r>
            <a:r>
              <a:rPr lang="en-US" dirty="0"/>
              <a:t>Python data analysis packages such as </a:t>
            </a:r>
            <a:r>
              <a:rPr lang="en-US" dirty="0" err="1"/>
              <a:t>Dask</a:t>
            </a:r>
            <a:r>
              <a:rPr lang="en-US" dirty="0"/>
              <a:t>, NumPy, SciPy,</a:t>
            </a:r>
            <a:r>
              <a:rPr lang="en-IN" dirty="0"/>
              <a:t> etc.</a:t>
            </a:r>
          </a:p>
          <a:p>
            <a:r>
              <a:rPr lang="en-IN" dirty="0"/>
              <a:t>Preliminary development done locally in a server in lab, after which scaled to high throughput compute farms in University of Wisconsin, Madison, USA.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74EA59-9CC7-A391-C4B9-8837AF456E8A}"/>
              </a:ext>
            </a:extLst>
          </p:cNvPr>
          <p:cNvGrpSpPr/>
          <p:nvPr/>
        </p:nvGrpSpPr>
        <p:grpSpPr>
          <a:xfrm>
            <a:off x="5071215" y="1376180"/>
            <a:ext cx="6043925" cy="2061333"/>
            <a:chOff x="396008" y="1013903"/>
            <a:chExt cx="10690036" cy="3831499"/>
          </a:xfrm>
        </p:grpSpPr>
        <p:pic>
          <p:nvPicPr>
            <p:cNvPr id="15" name="Picture 6" descr="NumPy logo refresh · Issue #37 · numpy/numpy.org · GitHub">
              <a:extLst>
                <a:ext uri="{FF2B5EF4-FFF2-40B4-BE49-F238E27FC236}">
                  <a16:creationId xmlns:a16="http://schemas.microsoft.com/office/drawing/2014/main" id="{FD1F081C-73F3-46D4-2470-2EF1D887F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76" y="1013903"/>
              <a:ext cx="1647194" cy="164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reating Line Plots and Pie Charts with Python's Matplotlib Library ...">
              <a:extLst>
                <a:ext uri="{FF2B5EF4-FFF2-40B4-BE49-F238E27FC236}">
                  <a16:creationId xmlns:a16="http://schemas.microsoft.com/office/drawing/2014/main" id="{D044A7E8-CEF8-B0BB-50F3-ECA99ECD2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50" y="1485032"/>
              <a:ext cx="2856261" cy="68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SciPy and NumPy - Full Stack Python">
              <a:extLst>
                <a:ext uri="{FF2B5EF4-FFF2-40B4-BE49-F238E27FC236}">
                  <a16:creationId xmlns:a16="http://schemas.microsoft.com/office/drawing/2014/main" id="{EE9E7302-FE91-1985-DA2F-AA23A5B8D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932" y="1401568"/>
              <a:ext cx="2145263" cy="85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Python Pandas Pro – Session Three – Setting and Operations | Python ...">
              <a:extLst>
                <a:ext uri="{FF2B5EF4-FFF2-40B4-BE49-F238E27FC236}">
                  <a16:creationId xmlns:a16="http://schemas.microsoft.com/office/drawing/2014/main" id="{F11134C5-7556-1EB8-7822-589AB984A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475" y="1320285"/>
              <a:ext cx="2332569" cy="943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324A00-F9A5-A450-FB22-0B292091865D}"/>
                </a:ext>
              </a:extLst>
            </p:cNvPr>
            <p:cNvGrpSpPr/>
            <p:nvPr/>
          </p:nvGrpSpPr>
          <p:grpSpPr>
            <a:xfrm>
              <a:off x="396008" y="3135113"/>
              <a:ext cx="8062730" cy="1505998"/>
              <a:chOff x="396008" y="3135113"/>
              <a:chExt cx="8062730" cy="1505998"/>
            </a:xfrm>
          </p:grpSpPr>
          <p:pic>
            <p:nvPicPr>
              <p:cNvPr id="21" name="Picture 6" descr="Scikit Learn – Thomas J. Ackermann">
                <a:extLst>
                  <a:ext uri="{FF2B5EF4-FFF2-40B4-BE49-F238E27FC236}">
                    <a16:creationId xmlns:a16="http://schemas.microsoft.com/office/drawing/2014/main" id="{5E202E92-392E-C058-F7B8-45DA9F8F95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008" y="3192027"/>
                <a:ext cx="2145925" cy="1154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 descr="Pytorch 1 6 Released Microsoft To Take Care Of The Windows Version Of ...">
                <a:extLst>
                  <a:ext uri="{FF2B5EF4-FFF2-40B4-BE49-F238E27FC236}">
                    <a16:creationId xmlns:a16="http://schemas.microsoft.com/office/drawing/2014/main" id="{286BFD54-64D4-F01F-3FE5-B7113E0B10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50" y="3664303"/>
                <a:ext cx="2758685" cy="551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0" descr="Oursky - Build Great Software Products">
                <a:extLst>
                  <a:ext uri="{FF2B5EF4-FFF2-40B4-BE49-F238E27FC236}">
                    <a16:creationId xmlns:a16="http://schemas.microsoft.com/office/drawing/2014/main" id="{770D9B56-57AC-2E15-890A-73E61C98D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1408" y="3135113"/>
                <a:ext cx="2677330" cy="1505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6" descr="Jupyter – Logos Download">
              <a:extLst>
                <a:ext uri="{FF2B5EF4-FFF2-40B4-BE49-F238E27FC236}">
                  <a16:creationId xmlns:a16="http://schemas.microsoft.com/office/drawing/2014/main" id="{32CA0D0F-2B0E-F2E3-6ED3-F5DB58BB7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849" y="3009238"/>
              <a:ext cx="1567115" cy="1836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235F8C-8BA3-0FD2-87E8-7EEFE18D9E7C}"/>
              </a:ext>
            </a:extLst>
          </p:cNvPr>
          <p:cNvGrpSpPr/>
          <p:nvPr/>
        </p:nvGrpSpPr>
        <p:grpSpPr>
          <a:xfrm>
            <a:off x="5191052" y="457767"/>
            <a:ext cx="5532089" cy="572332"/>
            <a:chOff x="252228" y="4810744"/>
            <a:chExt cx="10426905" cy="1142254"/>
          </a:xfrm>
        </p:grpSpPr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D9A0F839-C966-91AD-5F5B-DD23CCAE3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591" y="5186765"/>
              <a:ext cx="2252812" cy="39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>
              <a:extLst>
                <a:ext uri="{FF2B5EF4-FFF2-40B4-BE49-F238E27FC236}">
                  <a16:creationId xmlns:a16="http://schemas.microsoft.com/office/drawing/2014/main" id="{48D4F59E-15BE-A5F1-6D2A-F60C5CCFD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0233" y="4940949"/>
              <a:ext cx="1768900" cy="88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A black and white logo&#10;&#10;Description automatically generated">
              <a:extLst>
                <a:ext uri="{FF2B5EF4-FFF2-40B4-BE49-F238E27FC236}">
                  <a16:creationId xmlns:a16="http://schemas.microsoft.com/office/drawing/2014/main" id="{358E4C0F-7F86-F420-FB86-AE0FA6A68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121" y="4810744"/>
              <a:ext cx="2141694" cy="1142254"/>
            </a:xfrm>
            <a:prstGeom prst="rect">
              <a:avLst/>
            </a:prstGeom>
          </p:spPr>
        </p:pic>
        <p:pic>
          <p:nvPicPr>
            <p:cNvPr id="28" name="Picture 27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D8ADC9D5-64B7-7E1E-7B22-FD545ABC7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28" y="4946893"/>
              <a:ext cx="2416542" cy="869955"/>
            </a:xfrm>
            <a:prstGeom prst="rect">
              <a:avLst/>
            </a:prstGeom>
          </p:spPr>
        </p:pic>
      </p:grpSp>
      <p:pic>
        <p:nvPicPr>
          <p:cNvPr id="29" name="Picture 2" descr="Coffea - Column Object Framework for Effective Analysis (/ˈkɔ.fi/)">
            <a:extLst>
              <a:ext uri="{FF2B5EF4-FFF2-40B4-BE49-F238E27FC236}">
                <a16:creationId xmlns:a16="http://schemas.microsoft.com/office/drawing/2014/main" id="{FE1A74E6-86B1-0615-75BD-31884E40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57" y="1011596"/>
            <a:ext cx="3357983" cy="234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32B5905A-35E4-11DD-CB77-B312CD69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My Efforts</a:t>
            </a:r>
          </a:p>
        </p:txBody>
      </p:sp>
    </p:spTree>
    <p:extLst>
      <p:ext uri="{BB962C8B-B14F-4D97-AF65-F5344CB8AC3E}">
        <p14:creationId xmlns:p14="http://schemas.microsoft.com/office/powerpoint/2010/main" val="138766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0651E79-D6AC-0CA5-4FBC-2091ADF8A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24" y="139890"/>
            <a:ext cx="7764476" cy="3366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D2E12-0BF1-1E29-11D6-E209D7C9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932"/>
            <a:ext cx="5769967" cy="3350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A92DA-0001-DC38-2E51-47166C96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01DE9-30C2-316B-79B8-11A1BC0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3C385-417B-4BA9-20FF-A3916434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CDAA5EC-E193-40EB-1DB9-B91A1235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481" y="528889"/>
            <a:ext cx="3480408" cy="685429"/>
          </a:xfrm>
        </p:spPr>
        <p:txBody>
          <a:bodyPr>
            <a:no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My Efforts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BD740C-DA87-B193-16F1-1EB8214DF5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009" y="3609832"/>
            <a:ext cx="11579982" cy="2574956"/>
          </a:xfrm>
        </p:spPr>
        <p:txBody>
          <a:bodyPr>
            <a:normAutofit/>
          </a:bodyPr>
          <a:lstStyle/>
          <a:p>
            <a:r>
              <a:rPr lang="en-IN" dirty="0"/>
              <a:t>I have performed the </a:t>
            </a:r>
            <a:r>
              <a:rPr lang="en-IN" b="1" dirty="0"/>
              <a:t>Resolved Top Muon CR estimation for 2018.</a:t>
            </a:r>
          </a:p>
          <a:p>
            <a:r>
              <a:rPr lang="en-IN" dirty="0"/>
              <a:t>More than </a:t>
            </a:r>
            <a:r>
              <a:rPr lang="en-IN" b="1" dirty="0"/>
              <a:t>30,200 lines of code </a:t>
            </a:r>
            <a:r>
              <a:rPr lang="en-IN" dirty="0"/>
              <a:t>excluding blank lines written to get to the final optimized size of less than 3000 lines.</a:t>
            </a:r>
          </a:p>
          <a:p>
            <a:r>
              <a:rPr lang="en-IN" dirty="0"/>
              <a:t>Almost </a:t>
            </a:r>
            <a:r>
              <a:rPr lang="en-IN" b="1" dirty="0"/>
              <a:t>22 Terabytes </a:t>
            </a:r>
            <a:r>
              <a:rPr lang="en-IN" dirty="0"/>
              <a:t>of samples were processed multiple times.</a:t>
            </a:r>
          </a:p>
          <a:p>
            <a:r>
              <a:rPr lang="en-IN" dirty="0"/>
              <a:t>Hours of development and processing in compute farms.</a:t>
            </a:r>
          </a:p>
        </p:txBody>
      </p:sp>
    </p:spTree>
    <p:extLst>
      <p:ext uri="{BB962C8B-B14F-4D97-AF65-F5344CB8AC3E}">
        <p14:creationId xmlns:p14="http://schemas.microsoft.com/office/powerpoint/2010/main" val="858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5ED6A-6858-41F8-A479-FEB5F77E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34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427D79-7621-67B2-68EC-C98BEF472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E979C-EA9B-9CE8-FBFD-934511907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88ABAB7-5FC1-6CCB-CECC-1F111231D17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67266" y="2649894"/>
                <a:ext cx="11057468" cy="155821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IN" sz="4400" b="1" dirty="0"/>
                  <a:t>Top </a:t>
                </a:r>
                <a14:m>
                  <m:oMath xmlns:m="http://schemas.openxmlformats.org/officeDocument/2006/math">
                    <m:r>
                      <a:rPr lang="en-IN" sz="4400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IN" sz="4400" b="1" dirty="0"/>
                  <a:t> Resolved jets </a:t>
                </a:r>
                <a:br>
                  <a:rPr lang="en-IN" sz="4400" b="1" dirty="0"/>
                </a:br>
                <a:r>
                  <a:rPr lang="en-IN" sz="3600" b="1" dirty="0"/>
                  <a:t>Top single muon </a:t>
                </a:r>
                <a:br>
                  <a:rPr lang="en-IN" sz="3600" b="1" dirty="0"/>
                </a:br>
                <a:endParaRPr lang="en-IN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E88ABAB7-5FC1-6CCB-CECC-1F111231D1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7266" y="2649894"/>
                <a:ext cx="11057468" cy="1558212"/>
              </a:xfrm>
              <a:blipFill>
                <a:blip r:embed="rId2"/>
                <a:stretch>
                  <a:fillRect t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4">
            <a:extLst>
              <a:ext uri="{FF2B5EF4-FFF2-40B4-BE49-F238E27FC236}">
                <a16:creationId xmlns:a16="http://schemas.microsoft.com/office/drawing/2014/main" id="{6CC0A356-7CFB-7DB0-2453-71043DD7D211}"/>
              </a:ext>
            </a:extLst>
          </p:cNvPr>
          <p:cNvSpPr txBox="1">
            <a:spLocks/>
          </p:cNvSpPr>
          <p:nvPr/>
        </p:nvSpPr>
        <p:spPr>
          <a:xfrm>
            <a:off x="5296202" y="2390191"/>
            <a:ext cx="1599595" cy="519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rgbClr val="00B050"/>
                </a:solidFill>
              </a:rPr>
              <a:t>Plots</a:t>
            </a:r>
            <a:br>
              <a:rPr lang="en-IN" sz="4800" dirty="0">
                <a:solidFill>
                  <a:srgbClr val="00B050"/>
                </a:solidFill>
              </a:rPr>
            </a:br>
            <a:endParaRPr lang="en-IN" sz="4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5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081485-96F3-B8CA-814E-25533650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cs typeface="Calibri Light"/>
              </a:rPr>
              <a:t>Dijet Mass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ACC5F-7685-A598-B88F-C25092AF9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0" t="-297" r="8990" b="593"/>
          <a:stretch/>
        </p:blipFill>
        <p:spPr>
          <a:xfrm>
            <a:off x="0" y="1983900"/>
            <a:ext cx="12169025" cy="374048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36B232D-60A6-AAB6-8246-7EA2615796A6}"/>
              </a:ext>
            </a:extLst>
          </p:cNvPr>
          <p:cNvGrpSpPr/>
          <p:nvPr/>
        </p:nvGrpSpPr>
        <p:grpSpPr>
          <a:xfrm>
            <a:off x="7715250" y="1945800"/>
            <a:ext cx="1689748" cy="461665"/>
            <a:chOff x="7772400" y="1441297"/>
            <a:chExt cx="168974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2F90AC-A564-B055-4811-0A54B5814584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A17F53-1A66-A33A-24F0-38A1C47E256B}"/>
                </a:ext>
              </a:extLst>
            </p:cNvPr>
            <p:cNvSpPr txBox="1"/>
            <p:nvPr/>
          </p:nvSpPr>
          <p:spPr>
            <a:xfrm>
              <a:off x="7772400" y="1441297"/>
              <a:ext cx="1487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tx2">
                      <a:lumMod val="75000"/>
                    </a:schemeClr>
                  </a:solidFill>
                </a:rPr>
                <a:t>Dijet Mass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25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36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89BEFFB2-C52D-D84C-CA5D-DBAB184DAF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Dijet </a:t>
                </a:r>
                <a14:m>
                  <m:oMath xmlns:m="http://schemas.openxmlformats.org/officeDocument/2006/math">
                    <m:r>
                      <a:rPr lang="en-IN" sz="4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 Light"/>
                      </a:rPr>
                      <m:t>𝜼</m:t>
                    </m:r>
                  </m:oMath>
                </a14:m>
                <a:endParaRPr lang="en-US" sz="4000" b="1" dirty="0">
                  <a:solidFill>
                    <a:schemeClr val="accent1">
                      <a:lumMod val="75000"/>
                    </a:schemeClr>
                  </a:solidFill>
                  <a:cs typeface="Calibri Ligh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89BEFFB2-C52D-D84C-CA5D-DBAB184DA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  <a:blipFill>
                <a:blip r:embed="rId3"/>
                <a:stretch>
                  <a:fillRect l="-2087" t="-16667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6C9B2549-18B0-44DF-7341-5E617AF2A4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61" t="321" r="9677" b="-322"/>
          <a:stretch/>
        </p:blipFill>
        <p:spPr>
          <a:xfrm>
            <a:off x="0" y="2087880"/>
            <a:ext cx="12190045" cy="380997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832C482-D8CB-64D8-B70B-DB47F50EFC70}"/>
              </a:ext>
            </a:extLst>
          </p:cNvPr>
          <p:cNvGrpSpPr/>
          <p:nvPr/>
        </p:nvGrpSpPr>
        <p:grpSpPr>
          <a:xfrm>
            <a:off x="7968343" y="2031894"/>
            <a:ext cx="1689748" cy="461665"/>
            <a:chOff x="7772400" y="1441297"/>
            <a:chExt cx="1689748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BBC61C-6F48-7DD1-9DBA-A09DD952969A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B4BAC1-A06E-F3FA-6869-78FBF46A5A33}"/>
                    </a:ext>
                  </a:extLst>
                </p:cNvPr>
                <p:cNvSpPr txBox="1"/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75000"/>
                        </a:schemeClr>
                      </a:solidFill>
                    </a:rPr>
                    <a:t>Dijet </a:t>
                  </a:r>
                  <a14:m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</m:oMath>
                  </a14:m>
                  <a:endParaRPr lang="en-IN" sz="24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B4BAC1-A06E-F3FA-6869-78FBF46A5A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148" t="-10526" b="-28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37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63F3C23-197C-6327-76F6-B8A09033C6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Dijet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</m:ctrlPr>
                      </m:sSubPr>
                      <m:e>
                        <m:r>
                          <a:rPr lang="en-IN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𝒑</m:t>
                        </m:r>
                      </m:e>
                      <m:sub>
                        <m:r>
                          <a:rPr lang="en-IN" sz="4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Calibri Light"/>
                          </a:rPr>
                          <m:t>𝑻</m:t>
                        </m:r>
                      </m:sub>
                    </m:sSub>
                  </m:oMath>
                </a14:m>
                <a:endParaRPr lang="en-US" sz="4000" b="1" dirty="0">
                  <a:solidFill>
                    <a:schemeClr val="accent1">
                      <a:lumMod val="75000"/>
                    </a:schemeClr>
                  </a:solidFill>
                  <a:cs typeface="Calibri Light"/>
                </a:endParaRP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563F3C23-197C-6327-76F6-B8A09033C6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  <a:blipFill>
                <a:blip r:embed="rId3"/>
                <a:stretch>
                  <a:fillRect l="-2087" t="-16667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9E9AE03-0C59-DE22-955F-971E5B0F84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91" r="9733"/>
          <a:stretch/>
        </p:blipFill>
        <p:spPr>
          <a:xfrm>
            <a:off x="0" y="1752600"/>
            <a:ext cx="12192022" cy="37998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88CD73-30E8-ADFB-D99E-8DD17FAF56B6}"/>
              </a:ext>
            </a:extLst>
          </p:cNvPr>
          <p:cNvGrpSpPr/>
          <p:nvPr/>
        </p:nvGrpSpPr>
        <p:grpSpPr>
          <a:xfrm>
            <a:off x="7996333" y="1714551"/>
            <a:ext cx="1689748" cy="461665"/>
            <a:chOff x="7772400" y="1441297"/>
            <a:chExt cx="168974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2C98B40-2956-E6B5-ACCC-63A726753293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9EC86DE-DCCE-D96C-B169-B2CC686C6EBF}"/>
                    </a:ext>
                  </a:extLst>
                </p:cNvPr>
                <p:cNvSpPr txBox="1"/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75000"/>
                        </a:schemeClr>
                      </a:solidFill>
                    </a:rPr>
                    <a:t>Dijet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chemeClr val="tx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endParaRPr lang="en-IN" sz="24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9EC86DE-DCCE-D96C-B169-B2CC686C6E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557" t="-10526" b="-28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9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38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C3DB479-C305-F135-FCA9-20D73D3F9DB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Dijet </a:t>
                </a:r>
                <a14:m>
                  <m:oMath xmlns:m="http://schemas.openxmlformats.org/officeDocument/2006/math">
                    <m:r>
                      <a:rPr lang="en-IN" sz="4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 Light"/>
                      </a:rPr>
                      <m:t>𝝓</m:t>
                    </m:r>
                  </m:oMath>
                </a14:m>
                <a:endParaRPr lang="en-US" sz="4000" b="1" dirty="0">
                  <a:solidFill>
                    <a:schemeClr val="accent1">
                      <a:lumMod val="75000"/>
                    </a:schemeClr>
                  </a:solidFill>
                  <a:cs typeface="Calibri Light"/>
                </a:endParaRPr>
              </a:p>
            </p:txBody>
          </p:sp>
        </mc:Choice>
        <mc:Fallback xmlns="">
          <p:sp>
            <p:nvSpPr>
              <p:cNvPr id="13" name="Title 1">
                <a:extLst>
                  <a:ext uri="{FF2B5EF4-FFF2-40B4-BE49-F238E27FC236}">
                    <a16:creationId xmlns:a16="http://schemas.microsoft.com/office/drawing/2014/main" id="{4C3DB479-C305-F135-FCA9-20D73D3F9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  <a:blipFill>
                <a:blip r:embed="rId3"/>
                <a:stretch>
                  <a:fillRect l="-2087" t="-16667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D82A2A9-3C75-4ED3-C230-A462B017D3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68" r="9727"/>
          <a:stretch/>
        </p:blipFill>
        <p:spPr>
          <a:xfrm>
            <a:off x="40640" y="2209800"/>
            <a:ext cx="12151378" cy="37795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F38166-0F9C-1052-5CFB-69CBA5607A8D}"/>
              </a:ext>
            </a:extLst>
          </p:cNvPr>
          <p:cNvGrpSpPr/>
          <p:nvPr/>
        </p:nvGrpSpPr>
        <p:grpSpPr>
          <a:xfrm>
            <a:off x="7931018" y="2172476"/>
            <a:ext cx="1689748" cy="461665"/>
            <a:chOff x="7772400" y="1441297"/>
            <a:chExt cx="1689748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100C7C-28EC-8421-E20D-02B12187EDFA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273C0B-C789-E234-F26A-B7CA025C22C4}"/>
                    </a:ext>
                  </a:extLst>
                </p:cNvPr>
                <p:cNvSpPr txBox="1"/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75000"/>
                        </a:schemeClr>
                      </a:solidFill>
                    </a:rPr>
                    <a:t>Dijet </a:t>
                  </a:r>
                  <a14:m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en-IN" sz="24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273C0B-C789-E234-F26A-B7CA025C2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148" t="-10526" b="-28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2819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6A7F7B-CAEA-C961-2CA4-529E10A2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39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C6AC9-AFBB-2EAF-A540-6A91D7682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BCBD6-3FA1-DA83-8448-B7B7089D7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412E66-778B-3E04-F48A-24D851372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1" t="13087" r="72263" b="76759"/>
          <a:stretch/>
        </p:blipFill>
        <p:spPr>
          <a:xfrm>
            <a:off x="9515475" y="190500"/>
            <a:ext cx="2400300" cy="1457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09E95AA-A592-AF67-1C9A-035631C5C2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310823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Missing transverse momentum </a:t>
                </a:r>
                <a14:m>
                  <m:oMath xmlns:m="http://schemas.openxmlformats.org/officeDocument/2006/math">
                    <m:r>
                      <a:rPr lang="en-IN" sz="4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 Light"/>
                      </a:rPr>
                      <m:t>𝝓</m:t>
                    </m:r>
                  </m:oMath>
                </a14:m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 (MET-</a:t>
                </a:r>
                <a14:m>
                  <m:oMath xmlns:m="http://schemas.openxmlformats.org/officeDocument/2006/math">
                    <m:r>
                      <a:rPr lang="en-IN" sz="4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Calibri Light"/>
                      </a:rPr>
                      <m:t>𝝓</m:t>
                    </m:r>
                  </m:oMath>
                </a14:m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)</a:t>
                </a:r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09E95AA-A592-AF67-1C9A-035631C5C2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310823"/>
                <a:ext cx="10515600" cy="730577"/>
              </a:xfrm>
              <a:blipFill>
                <a:blip r:embed="rId3"/>
                <a:stretch>
                  <a:fillRect l="-2029" t="-17500" b="-291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6F67203-96B3-F139-56AC-694B6FA957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1" r="9091"/>
          <a:stretch/>
        </p:blipFill>
        <p:spPr>
          <a:xfrm>
            <a:off x="0" y="2067560"/>
            <a:ext cx="12192006" cy="37490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19D54D2-BB52-6983-7A6C-99E22A2ABFA3}"/>
              </a:ext>
            </a:extLst>
          </p:cNvPr>
          <p:cNvGrpSpPr/>
          <p:nvPr/>
        </p:nvGrpSpPr>
        <p:grpSpPr>
          <a:xfrm>
            <a:off x="7772400" y="2011574"/>
            <a:ext cx="1689748" cy="461665"/>
            <a:chOff x="7772400" y="1441297"/>
            <a:chExt cx="1689748" cy="4616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C2E424-729E-1A97-5508-174F1BE68E86}"/>
                </a:ext>
              </a:extLst>
            </p:cNvPr>
            <p:cNvSpPr txBox="1"/>
            <p:nvPr/>
          </p:nvSpPr>
          <p:spPr>
            <a:xfrm>
              <a:off x="7772400" y="1489378"/>
              <a:ext cx="168974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1DF7034-2729-1E93-EBDE-B853E42A0FD3}"/>
                    </a:ext>
                  </a:extLst>
                </p:cNvPr>
                <p:cNvSpPr txBox="1"/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400" dirty="0">
                      <a:solidFill>
                        <a:schemeClr val="tx2">
                          <a:lumMod val="75000"/>
                        </a:schemeClr>
                      </a:solidFill>
                    </a:rPr>
                    <a:t>MET </a:t>
                  </a:r>
                  <a14:m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en-IN" sz="2400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1DF7034-2729-1E93-EBDE-B853E42A0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400" y="1441297"/>
                  <a:ext cx="148783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6148" t="-10526" b="-2894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5843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EBE8-4D30-F38C-AFBD-7FC10F756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015814-FB67-0872-67DF-A1F416777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5" y="990476"/>
            <a:ext cx="6989276" cy="33804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DFE86-D551-0C6C-C6C0-3686275D7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AB69F-1F90-4FA3-3048-BABC19C1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0EA0A-2BA3-0E71-B6AC-91942025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15B4B61-8792-1FDC-3AA2-266165271C60}"/>
              </a:ext>
            </a:extLst>
          </p:cNvPr>
          <p:cNvGrpSpPr/>
          <p:nvPr/>
        </p:nvGrpSpPr>
        <p:grpSpPr>
          <a:xfrm>
            <a:off x="7476397" y="204124"/>
            <a:ext cx="3932104" cy="3409812"/>
            <a:chOff x="7607025" y="293163"/>
            <a:chExt cx="3932104" cy="340981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D04B11-92E7-537A-F346-A0E42E24C17D}"/>
                </a:ext>
              </a:extLst>
            </p:cNvPr>
            <p:cNvSpPr txBox="1"/>
            <p:nvPr/>
          </p:nvSpPr>
          <p:spPr>
            <a:xfrm>
              <a:off x="7759045" y="2160522"/>
              <a:ext cx="3780084" cy="1542453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marL="457200" indent="-457200">
                <a:buFont typeface="+mj-lt"/>
                <a:buAutoNum type="arabicPeriod"/>
              </a:pPr>
              <a:r>
                <a:rPr lang="en-IN" sz="1400" dirty="0"/>
                <a:t>No Initial State Radiation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IN" sz="1400" dirty="0"/>
                <a:t>More closely connected to DM production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en-IN" sz="1400" dirty="0"/>
                <a:t>Signal Signature has a high MET trail which helps to separate the signal from background.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25E8C19-31D0-58B6-2F42-30990049B118}"/>
                </a:ext>
              </a:extLst>
            </p:cNvPr>
            <p:cNvGrpSpPr/>
            <p:nvPr/>
          </p:nvGrpSpPr>
          <p:grpSpPr>
            <a:xfrm>
              <a:off x="7607025" y="293163"/>
              <a:ext cx="2854240" cy="1657497"/>
              <a:chOff x="6688518" y="3555395"/>
              <a:chExt cx="3361334" cy="2285383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BED28D1-00E5-E16F-8E20-D66BFF29ECA4}"/>
                  </a:ext>
                </a:extLst>
              </p:cNvPr>
              <p:cNvGrpSpPr/>
              <p:nvPr/>
            </p:nvGrpSpPr>
            <p:grpSpPr>
              <a:xfrm>
                <a:off x="6688518" y="3744936"/>
                <a:ext cx="2681935" cy="1730717"/>
                <a:chOff x="910394" y="4290043"/>
                <a:chExt cx="2681935" cy="1730717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ED738FB-9C58-2B1E-8D1B-36947BA3B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249768" y="5442037"/>
                  <a:ext cx="616685" cy="33328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A2F700B-8600-49C9-89D3-0CDD0F18A3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249768" y="4833964"/>
                  <a:ext cx="616685" cy="3507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A641F688-DDDA-88BB-E62E-D5FE7CA1988E}"/>
                    </a:ext>
                  </a:extLst>
                </p:cNvPr>
                <p:cNvSpPr/>
                <p:nvPr/>
              </p:nvSpPr>
              <p:spPr>
                <a:xfrm>
                  <a:off x="1801678" y="5052994"/>
                  <a:ext cx="566433" cy="503299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15F355D7-3BFA-F5F1-DB4E-E026C724C4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5040" y="5126067"/>
                  <a:ext cx="685665" cy="178416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7856636-F5AC-D219-9BED-9649642D4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11433" y="4719428"/>
                  <a:ext cx="206930" cy="352283"/>
                </a:xfrm>
                <a:prstGeom prst="line">
                  <a:avLst/>
                </a:prstGeom>
                <a:ln w="28575" cap="flat" cmpd="sng" algn="ctr">
                  <a:solidFill>
                    <a:schemeClr val="dk1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5" name="Isosceles Triangle 24">
                  <a:extLst>
                    <a:ext uri="{FF2B5EF4-FFF2-40B4-BE49-F238E27FC236}">
                      <a16:creationId xmlns:a16="http://schemas.microsoft.com/office/drawing/2014/main" id="{1D1C97D0-A0A5-F4DE-FFF5-4D9421DC981A}"/>
                    </a:ext>
                  </a:extLst>
                </p:cNvPr>
                <p:cNvSpPr/>
                <p:nvPr/>
              </p:nvSpPr>
              <p:spPr>
                <a:xfrm rot="7454665">
                  <a:off x="1529401" y="4954823"/>
                  <a:ext cx="120770" cy="15527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Isosceles Triangle 25">
                  <a:extLst>
                    <a:ext uri="{FF2B5EF4-FFF2-40B4-BE49-F238E27FC236}">
                      <a16:creationId xmlns:a16="http://schemas.microsoft.com/office/drawing/2014/main" id="{87204AAF-77AB-9EA8-43FA-D10BC08AE3E4}"/>
                    </a:ext>
                  </a:extLst>
                </p:cNvPr>
                <p:cNvSpPr/>
                <p:nvPr/>
              </p:nvSpPr>
              <p:spPr>
                <a:xfrm rot="14212402">
                  <a:off x="1605648" y="5488558"/>
                  <a:ext cx="120770" cy="155276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34AD4A19-D60D-519A-7B82-4FD57C4099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4428" y="4500001"/>
                      <a:ext cx="441646" cy="526514"/>
                    </a:xfrm>
                    <a:prstGeom prst="rect">
                      <a:avLst/>
                    </a:prstGeom>
                  </p:spPr>
                  <p:txBody>
                    <a:bodyPr vert="horz" wrap="none" lIns="0" tIns="0" rIns="0" bIns="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24BFA8D5-0A0A-8D89-E690-141E49C9C51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4428" y="4500001"/>
                      <a:ext cx="441646" cy="52651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TextBox 27">
                      <a:extLst>
                        <a:ext uri="{FF2B5EF4-FFF2-40B4-BE49-F238E27FC236}">
                          <a16:creationId xmlns:a16="http://schemas.microsoft.com/office/drawing/2014/main" id="{5C76DB1C-D56B-EC4E-0D64-42A3C371BE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0394" y="5494246"/>
                      <a:ext cx="441646" cy="526514"/>
                    </a:xfrm>
                    <a:prstGeom prst="rect">
                      <a:avLst/>
                    </a:prstGeom>
                  </p:spPr>
                  <p:txBody>
                    <a:bodyPr vert="horz" wrap="none" lIns="0" tIns="0" rIns="0" bIns="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492B5B0C-A2ED-1B05-CBFA-4417B4F47A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0394" y="5494246"/>
                      <a:ext cx="441646" cy="52651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375D4A5B-5978-FB7C-3539-A7C78A28BE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8436" y="4290043"/>
                      <a:ext cx="892629" cy="438854"/>
                    </a:xfrm>
                    <a:prstGeom prst="rect">
                      <a:avLst/>
                    </a:prstGeom>
                  </p:spPr>
                  <p:txBody>
                    <a:bodyPr vert="horz" wrap="square" lIns="91440" tIns="45720" rIns="91440" bIns="4572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𝜒</m:t>
                            </m:r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54576122-D824-FD16-B4B7-B995625521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98436" y="4290043"/>
                      <a:ext cx="892629" cy="4388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>
                      <a:extLst>
                        <a:ext uri="{FF2B5EF4-FFF2-40B4-BE49-F238E27FC236}">
                          <a16:creationId xmlns:a16="http://schemas.microsoft.com/office/drawing/2014/main" id="{57C35FD8-8471-32A8-E206-2EC492A5A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99700" y="4804246"/>
                      <a:ext cx="892629" cy="438854"/>
                    </a:xfrm>
                    <a:prstGeom prst="rect">
                      <a:avLst/>
                    </a:prstGeom>
                  </p:spPr>
                  <p:txBody>
                    <a:bodyPr vert="horz" wrap="square" lIns="91440" tIns="45720" rIns="91440" bIns="45720" rtlCol="0" anchor="ctr">
                      <a:no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800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</m:acc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25" name="TextBox 24">
                      <a:extLst>
                        <a:ext uri="{FF2B5EF4-FFF2-40B4-BE49-F238E27FC236}">
                          <a16:creationId xmlns:a16="http://schemas.microsoft.com/office/drawing/2014/main" id="{B519426A-9104-811E-AEC1-331BC799D1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9700" y="4804246"/>
                      <a:ext cx="892629" cy="4388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4EA8D70-FCAC-04AB-D6F6-176B084C4ABF}"/>
                      </a:ext>
                    </a:extLst>
                  </p:cNvPr>
                  <p:cNvSpPr txBox="1"/>
                  <p:nvPr/>
                </p:nvSpPr>
                <p:spPr>
                  <a:xfrm>
                    <a:off x="9370453" y="3555395"/>
                    <a:ext cx="679399" cy="552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>
                            <m:r>
                              <a:rPr lang="en-IN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𝒎𝒊𝒔𝒔</m:t>
                            </m:r>
                          </m:sup>
                        </m:sSubSup>
                      </m:oMath>
                    </a14:m>
                    <a:r>
                      <a:rPr lang="en-IN" sz="2800" dirty="0">
                        <a:solidFill>
                          <a:srgbClr val="FF0000"/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3912FD05-799E-365C-61D1-58A2BE11DD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70453" y="3555395"/>
                    <a:ext cx="679399" cy="5523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3243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ight Bracket 16">
                <a:extLst>
                  <a:ext uri="{FF2B5EF4-FFF2-40B4-BE49-F238E27FC236}">
                    <a16:creationId xmlns:a16="http://schemas.microsoft.com/office/drawing/2014/main" id="{27F5F42A-D50E-010B-55DF-9DFB6CE58088}"/>
                  </a:ext>
                </a:extLst>
              </p:cNvPr>
              <p:cNvSpPr/>
              <p:nvPr/>
            </p:nvSpPr>
            <p:spPr>
              <a:xfrm rot="20074306">
                <a:off x="9088748" y="3666904"/>
                <a:ext cx="224060" cy="667802"/>
              </a:xfrm>
              <a:prstGeom prst="rightBracket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477F279-F2D2-1879-2D39-7A892BEE5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9456" y="4979807"/>
                <a:ext cx="423418" cy="49584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A3BC29-7E03-E633-461B-E24105C1D9C7}"/>
                  </a:ext>
                </a:extLst>
              </p:cNvPr>
              <p:cNvSpPr txBox="1"/>
              <p:nvPr/>
            </p:nvSpPr>
            <p:spPr>
              <a:xfrm>
                <a:off x="8249490" y="5475653"/>
                <a:ext cx="707572" cy="3651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3200" dirty="0">
                    <a:solidFill>
                      <a:schemeClr val="accent6"/>
                    </a:solidFill>
                  </a:rPr>
                  <a:t>h</a:t>
                </a:r>
              </a:p>
            </p:txBody>
          </p:sp>
        </p:grpSp>
        <p:sp>
          <p:nvSpPr>
            <p:cNvPr id="31" name="Title 4">
              <a:extLst>
                <a:ext uri="{FF2B5EF4-FFF2-40B4-BE49-F238E27FC236}">
                  <a16:creationId xmlns:a16="http://schemas.microsoft.com/office/drawing/2014/main" id="{8A97127A-100A-73FC-086D-CBFC44E82103}"/>
                </a:ext>
              </a:extLst>
            </p:cNvPr>
            <p:cNvSpPr txBox="1">
              <a:spLocks/>
            </p:cNvSpPr>
            <p:nvPr/>
          </p:nvSpPr>
          <p:spPr>
            <a:xfrm>
              <a:off x="7746165" y="2115161"/>
              <a:ext cx="2567498" cy="43560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rgbClr val="1656A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IN" sz="1800" dirty="0"/>
                <a:t>Mono Higgs Searches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B27A79C-0BEE-1F53-66F1-2113E3BAEA62}"/>
              </a:ext>
            </a:extLst>
          </p:cNvPr>
          <p:cNvGrpSpPr/>
          <p:nvPr/>
        </p:nvGrpSpPr>
        <p:grpSpPr>
          <a:xfrm>
            <a:off x="974763" y="4205836"/>
            <a:ext cx="9835543" cy="1805305"/>
            <a:chOff x="974763" y="4205836"/>
            <a:chExt cx="9835543" cy="180530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8475DD-67AC-F3EE-5E44-137CCB9AD9A6}"/>
                </a:ext>
              </a:extLst>
            </p:cNvPr>
            <p:cNvGrpSpPr/>
            <p:nvPr/>
          </p:nvGrpSpPr>
          <p:grpSpPr>
            <a:xfrm>
              <a:off x="5944391" y="5027002"/>
              <a:ext cx="4865915" cy="984139"/>
              <a:chOff x="5944391" y="5027002"/>
              <a:chExt cx="4865915" cy="984139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1CABAED-26B8-51D7-95C3-A08BA5046E4D}"/>
                  </a:ext>
                </a:extLst>
              </p:cNvPr>
              <p:cNvSpPr/>
              <p:nvPr/>
            </p:nvSpPr>
            <p:spPr>
              <a:xfrm>
                <a:off x="5944391" y="5027002"/>
                <a:ext cx="4865915" cy="883072"/>
              </a:xfrm>
              <a:prstGeom prst="rect">
                <a:avLst/>
              </a:pr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IN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EE5D1E3-CF0C-C35E-4BE2-CC43F8BAB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391" y="5402294"/>
                    <a:ext cx="4701837" cy="608847"/>
                  </a:xfrm>
                  <a:prstGeom prst="rect">
                    <a:avLst/>
                  </a:prstGeom>
                  <a:scene3d>
                    <a:camera prst="orthographicFront"/>
                    <a:lightRig rig="threePt" dir="t">
                      <a:rot lat="0" lon="0" rev="7500000"/>
                    </a:lightRig>
                  </a:scene3d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10490" tIns="110490" rIns="110490" bIns="110490" numCol="1" spcCol="1270" anchor="ctr" anchorCtr="0">
                    <a:noAutofit/>
                  </a:bodyPr>
                  <a:lstStyle/>
                  <a:p>
                    <a:pPr algn="ctr" defTabSz="1289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IN" sz="24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Final state: </a:t>
                    </a:r>
                    <a14:m>
                      <m:oMath xmlns:m="http://schemas.openxmlformats.org/officeDocument/2006/math">
                        <m:r>
                          <a:rPr lang="en-IN" sz="2400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𝐇</m:t>
                        </m:r>
                        <m:d>
                          <m:dPr>
                            <m:ctrlPr>
                              <a:rPr lang="en-IN" sz="24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IN" sz="2400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IN" sz="2400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acc>
                            <m:r>
                              <a:rPr lang="en-IN" sz="24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IN" sz="240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4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𝑙𝑎𝑟𝑔𝑒</m:t>
                        </m:r>
                        <m:r>
                          <a:rPr lang="en-IN" sz="24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IN" sz="24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4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IN" sz="24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  <m:sup>
                            <m:r>
                              <a:rPr lang="en-IN" sz="240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𝒎𝒊𝒔𝒔</m:t>
                            </m:r>
                          </m:sup>
                        </m:sSubSup>
                      </m:oMath>
                    </a14:m>
                    <a:endParaRPr lang="en-IN" sz="2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  <a:p>
                    <a:pPr marL="0" lvl="0" indent="0" algn="ctr" defTabSz="12890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en-IN" sz="2400" kern="12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DEE5D1E3-CF0C-C35E-4BE2-CC43F8BAB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391" y="5402294"/>
                    <a:ext cx="4701837" cy="60884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4286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7677D-ED62-85C4-6280-938687C0F95D}"/>
                </a:ext>
              </a:extLst>
            </p:cNvPr>
            <p:cNvSpPr txBox="1"/>
            <p:nvPr/>
          </p:nvSpPr>
          <p:spPr>
            <a:xfrm>
              <a:off x="974763" y="4587012"/>
              <a:ext cx="3058885" cy="79601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H(125)-&gt;bb branching ratio is ~ 57%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511D72-78A4-DE98-DD16-F396508884F5}"/>
                </a:ext>
              </a:extLst>
            </p:cNvPr>
            <p:cNvSpPr txBox="1"/>
            <p:nvPr/>
          </p:nvSpPr>
          <p:spPr>
            <a:xfrm>
              <a:off x="6269205" y="4205836"/>
              <a:ext cx="3058885" cy="796017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My focus H(125)-&gt;bb</a:t>
              </a:r>
            </a:p>
          </p:txBody>
        </p:sp>
      </p:grpSp>
      <p:sp>
        <p:nvSpPr>
          <p:cNvPr id="6" name="Title 4">
            <a:extLst>
              <a:ext uri="{FF2B5EF4-FFF2-40B4-BE49-F238E27FC236}">
                <a16:creationId xmlns:a16="http://schemas.microsoft.com/office/drawing/2014/main" id="{63E6E157-5895-FF8D-5BED-644F4BC0B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73417"/>
            <a:ext cx="7012452" cy="685429"/>
          </a:xfrm>
        </p:spPr>
        <p:txBody>
          <a:bodyPr>
            <a:normAutofit fontScale="90000"/>
          </a:bodyPr>
          <a:lstStyle/>
          <a:p>
            <a:r>
              <a:rPr lang="en-IN" dirty="0"/>
              <a:t>Recap 1</a:t>
            </a:r>
          </a:p>
        </p:txBody>
      </p:sp>
    </p:spTree>
    <p:extLst>
      <p:ext uri="{BB962C8B-B14F-4D97-AF65-F5344CB8AC3E}">
        <p14:creationId xmlns:p14="http://schemas.microsoft.com/office/powerpoint/2010/main" val="312070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869C2-0DDC-ED73-3638-B9B700BE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EC723-8379-1300-68C4-2A3C0945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CAF1-EAE5-AF59-37C7-253476E9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 dirty="0"/>
              <a:t>Prayag Yadav | School of Physics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1B4609-708C-B653-7900-151B3C33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Future Aspects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9223B3-6465-0115-568D-C69E6A228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Next: do single electron CR estimation so that I can estimate top background in SR using both muon and electron CR.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23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5DC004-F8D8-D035-971E-1507F90E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41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AA923-7E2E-9856-B86D-87587FEE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56076A-507D-4860-2C89-B243AADD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 dirty="0"/>
              <a:t>Prayag Yadav | School of Physics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5F5CEB-44D2-2A60-0A70-ADED00D0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Quick Recap</a:t>
            </a:r>
          </a:p>
        </p:txBody>
      </p:sp>
    </p:spTree>
    <p:extLst>
      <p:ext uri="{BB962C8B-B14F-4D97-AF65-F5344CB8AC3E}">
        <p14:creationId xmlns:p14="http://schemas.microsoft.com/office/powerpoint/2010/main" val="247353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BB925-498E-A58C-C1E0-9D41ABBE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B0BCE-AEC8-364E-4BA3-8C6218F4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D8138-97B2-0BE2-9C8C-730AEC9F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 dirty="0"/>
              <a:t>Prayag Yadav | School of Physics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FB706B-DA87-9B76-C22C-B7140CFE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Signal and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BC4357-2532-6B30-239D-9869FAAD39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1" y="1207483"/>
            <a:ext cx="5469471" cy="4784725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The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backgrounds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which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mimic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the </a:t>
            </a:r>
            <a:r>
              <a:rPr lang="en-IN" sz="2000" dirty="0" err="1">
                <a:solidFill>
                  <a:prstClr val="black"/>
                </a:solidFill>
                <a:latin typeface="Calibri" panose="020F0502020204030204"/>
              </a:rPr>
              <a:t>dijet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and missing transverse energy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signal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are :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Z(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νν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)+jets</a:t>
            </a:r>
          </a:p>
          <a:p>
            <a:pPr lvl="1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W+jets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Drell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-Yan(DY)+jets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Top quark pair production 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tt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Single top production(ST)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The production of the single top quark association with W boson 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tW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lvl="1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Diboson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(WW, WZ, ZZ)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The associated production of a Higgs Boson with vector bosons (WH and ZH)</a:t>
            </a:r>
            <a:endParaRPr lang="en-IN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1E56D-194B-CDCC-8746-BDE1BCB56967}"/>
              </a:ext>
            </a:extLst>
          </p:cNvPr>
          <p:cNvSpPr txBox="1"/>
          <p:nvPr/>
        </p:nvSpPr>
        <p:spPr>
          <a:xfrm>
            <a:off x="6273798" y="958846"/>
            <a:ext cx="5469471" cy="47847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56EA1D6-7C4F-BF99-0772-9E639F16B29B}"/>
              </a:ext>
            </a:extLst>
          </p:cNvPr>
          <p:cNvSpPr txBox="1">
            <a:spLocks/>
          </p:cNvSpPr>
          <p:nvPr/>
        </p:nvSpPr>
        <p:spPr>
          <a:xfrm>
            <a:off x="5918202" y="1124480"/>
            <a:ext cx="5469471" cy="478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These backgrounds are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estimated by 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using samples generated by </a:t>
            </a:r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Monte Carlo simulation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 of the reactions.</a:t>
            </a:r>
          </a:p>
          <a:p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In addition to background, the 2HDMa(or closely related </a:t>
            </a:r>
            <a:r>
              <a:rPr lang="en-IN" sz="2000" dirty="0" err="1">
                <a:solidFill>
                  <a:prstClr val="black"/>
                </a:solidFill>
                <a:latin typeface="Calibri" panose="020F0502020204030204"/>
              </a:rPr>
              <a:t>ZprimeBaryonic</a:t>
            </a:r>
            <a:r>
              <a:rPr lang="en-IN" sz="2000" dirty="0">
                <a:solidFill>
                  <a:prstClr val="black"/>
                </a:solidFill>
                <a:latin typeface="Calibri" panose="020F0502020204030204"/>
              </a:rPr>
              <a:t>) model is also available as a simulated sample.</a:t>
            </a:r>
          </a:p>
          <a:p>
            <a:endParaRPr lang="en-IN" sz="16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54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BB925-498E-A58C-C1E0-9D41ABBE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43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B0BCE-AEC8-364E-4BA3-8C6218F4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D8138-97B2-0BE2-9C8C-730AEC9F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FB706B-DA87-9B76-C22C-B7140CFE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Signal and 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1BC4357-2532-6B30-239D-9869FAAD396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8731" y="1207483"/>
                <a:ext cx="5469471" cy="4784725"/>
              </a:xfrm>
            </p:spPr>
            <p:txBody>
              <a:bodyPr>
                <a:normAutofit/>
              </a:bodyPr>
              <a:lstStyle/>
              <a:p>
                <a:r>
                  <a:rPr lang="en-IN" sz="2000" dirty="0"/>
                  <a:t>The signal region can be divided into two regions depending upon the Lorentz </a:t>
                </a:r>
                <a:r>
                  <a:rPr lang="en-IN" sz="2000" b="1" dirty="0"/>
                  <a:t>boost </a:t>
                </a:r>
                <a:r>
                  <a:rPr lang="en-IN" sz="2000" dirty="0"/>
                  <a:t>the initial Higgs:</a:t>
                </a:r>
              </a:p>
              <a:p>
                <a:pPr lvl="1"/>
                <a:r>
                  <a:rPr lang="en-IN" sz="2000" dirty="0"/>
                  <a:t>Resolved (two AK4Jets)</a:t>
                </a:r>
              </a:p>
              <a:p>
                <a:pPr lvl="1"/>
                <a:r>
                  <a:rPr lang="en-IN" sz="2000" dirty="0"/>
                  <a:t>Boosted (one AK8 </a:t>
                </a:r>
                <a:r>
                  <a:rPr lang="en-IN" sz="2000" dirty="0" err="1"/>
                  <a:t>FatJet</a:t>
                </a:r>
                <a:r>
                  <a:rPr lang="en-IN" sz="2000" dirty="0"/>
                  <a:t>)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These jets are classified using various Jet reconstruction algorithms depending upon their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 cone radii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I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) values.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These jets are then </a:t>
                </a:r>
                <a:r>
                  <a:rPr lang="en-IN" sz="2000" b="1" dirty="0">
                    <a:solidFill>
                      <a:prstClr val="black"/>
                    </a:solidFill>
                    <a:latin typeface="Calibri" panose="020F0502020204030204"/>
                  </a:rPr>
                  <a:t>tagged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 using </a:t>
                </a:r>
                <a:r>
                  <a:rPr lang="en-IN" sz="2000" b="1" dirty="0">
                    <a:solidFill>
                      <a:prstClr val="black"/>
                    </a:solidFill>
                    <a:latin typeface="Calibri" panose="020F0502020204030204"/>
                  </a:rPr>
                  <a:t>a deep learning model 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which assigns flavours to the jets.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IN" sz="2000" b="1" dirty="0">
                    <a:solidFill>
                      <a:prstClr val="black"/>
                    </a:solidFill>
                    <a:latin typeface="Calibri" panose="020F0502020204030204"/>
                  </a:rPr>
                  <a:t>b-jets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 are chosen using a “</a:t>
                </a:r>
                <a:r>
                  <a:rPr lang="en-IN" sz="2000" b="1" dirty="0">
                    <a:solidFill>
                      <a:prstClr val="black"/>
                    </a:solidFill>
                    <a:latin typeface="Calibri" panose="020F0502020204030204"/>
                  </a:rPr>
                  <a:t>score</a:t>
                </a:r>
                <a:r>
                  <a:rPr lang="en-IN" sz="2000" dirty="0">
                    <a:solidFill>
                      <a:prstClr val="black"/>
                    </a:solidFill>
                    <a:latin typeface="Calibri" panose="020F0502020204030204"/>
                  </a:rPr>
                  <a:t>” which  determines the efficiency of the selection. 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91BC4357-2532-6B30-239D-9869FAAD39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8731" y="1207483"/>
                <a:ext cx="5469471" cy="4784725"/>
              </a:xfrm>
              <a:blipFill>
                <a:blip r:embed="rId2"/>
                <a:stretch>
                  <a:fillRect l="-1003" t="-1274" r="-17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Performance of jet flavour algorithms: ML to calibrate ML in data | CMS  Experiment">
            <a:extLst>
              <a:ext uri="{FF2B5EF4-FFF2-40B4-BE49-F238E27FC236}">
                <a16:creationId xmlns:a16="http://schemas.microsoft.com/office/drawing/2014/main" id="{86D8B327-5C04-6068-6585-FB4EEAC65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798" y="486735"/>
            <a:ext cx="5060991" cy="219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7F785D-F70F-F1D3-F414-D33ABDF13DC6}"/>
              </a:ext>
            </a:extLst>
          </p:cNvPr>
          <p:cNvSpPr txBox="1"/>
          <p:nvPr/>
        </p:nvSpPr>
        <p:spPr>
          <a:xfrm>
            <a:off x="6716486" y="273417"/>
            <a:ext cx="1469571" cy="2133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dirty="0"/>
              <a:t>Resolved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7D829-8C07-0D1E-BBBD-4E1D0FF728B2}"/>
              </a:ext>
            </a:extLst>
          </p:cNvPr>
          <p:cNvSpPr txBox="1"/>
          <p:nvPr/>
        </p:nvSpPr>
        <p:spPr>
          <a:xfrm>
            <a:off x="10307906" y="380076"/>
            <a:ext cx="1469571" cy="2133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dirty="0"/>
              <a:t>Boosted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64AD5E28-2D43-1550-8E40-8DDA6151D269}"/>
              </a:ext>
            </a:extLst>
          </p:cNvPr>
          <p:cNvSpPr txBox="1">
            <a:spLocks/>
          </p:cNvSpPr>
          <p:nvPr/>
        </p:nvSpPr>
        <p:spPr>
          <a:xfrm>
            <a:off x="5090368" y="6389772"/>
            <a:ext cx="2745561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656A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rgbClr val="FF0000"/>
                </a:solidFill>
              </a:rPr>
              <a:t>Recap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D8DCD3-AF50-A8A0-7876-E981E5F112B0}"/>
              </a:ext>
            </a:extLst>
          </p:cNvPr>
          <p:cNvSpPr txBox="1"/>
          <p:nvPr/>
        </p:nvSpPr>
        <p:spPr>
          <a:xfrm>
            <a:off x="6008915" y="2585613"/>
            <a:ext cx="60960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prstClr val="black"/>
                </a:solidFill>
                <a:latin typeface="Calibri" panose="020F0502020204030204"/>
              </a:rPr>
              <a:t>Backgrounds</a:t>
            </a:r>
            <a:endParaRPr lang="en-IN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Z(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νν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)+jets</a:t>
            </a:r>
          </a:p>
          <a:p>
            <a:pPr lvl="1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W+jets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Drell-Yan(DY)+jets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Top quark pair production 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tt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Single top production(ST)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The production of the single top quark association with W boson 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tW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  <a:p>
            <a:pPr lvl="1"/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Diboson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(WW, WZ, ZZ)</a:t>
            </a:r>
          </a:p>
          <a:p>
            <a:pPr lvl="1"/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The associated production of a Higgs Boson with vector bosons (WH and ZH)</a:t>
            </a:r>
            <a:endParaRPr lang="en-IN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B52850-27C3-121C-C6ED-8F02C0D439CE}"/>
              </a:ext>
            </a:extLst>
          </p:cNvPr>
          <p:cNvSpPr txBox="1"/>
          <p:nvPr/>
        </p:nvSpPr>
        <p:spPr>
          <a:xfrm>
            <a:off x="6856215" y="2012797"/>
            <a:ext cx="1349828" cy="3265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dirty="0"/>
              <a:t>Ak4 jets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5986DF-9362-7264-25D3-DF820573C0EE}"/>
              </a:ext>
            </a:extLst>
          </p:cNvPr>
          <p:cNvSpPr txBox="1"/>
          <p:nvPr/>
        </p:nvSpPr>
        <p:spPr>
          <a:xfrm>
            <a:off x="10121929" y="1778741"/>
            <a:ext cx="1349828" cy="3265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dirty="0"/>
              <a:t>Ak8 jets</a:t>
            </a:r>
          </a:p>
        </p:txBody>
      </p:sp>
    </p:spTree>
    <p:extLst>
      <p:ext uri="{BB962C8B-B14F-4D97-AF65-F5344CB8AC3E}">
        <p14:creationId xmlns:p14="http://schemas.microsoft.com/office/powerpoint/2010/main" val="386812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44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ACF7C6-1DB3-FF78-055B-14E1AC9C5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66494" y="3233057"/>
            <a:ext cx="3905554" cy="1764317"/>
          </a:xfrm>
          <a:ln>
            <a:solidFill>
              <a:schemeClr val="tx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/>
              <a:t>The Basic Philosophy</a:t>
            </a:r>
          </a:p>
          <a:p>
            <a:pPr marL="0" indent="0" algn="ctr">
              <a:buNone/>
            </a:pPr>
            <a:r>
              <a:rPr lang="en-IN" dirty="0"/>
              <a:t>Keep SR selections and CR selections similar but orthogonal to each other.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1892" y="1362358"/>
                <a:ext cx="2414209" cy="991431"/>
              </a:xfrm>
              <a:prstGeom prst="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1600" b="1" dirty="0"/>
                  <a:t>Keep in Mind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1600" dirty="0"/>
                  <a:t>The final state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𝑏𝑗𝑒𝑡𝑠</m:t>
                      </m:r>
                    </m:oMath>
                  </m:oMathPara>
                </a14:m>
                <a:endParaRPr lang="en-IN" sz="1600" dirty="0"/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892" y="1362358"/>
                <a:ext cx="2414209" cy="991431"/>
              </a:xfrm>
              <a:prstGeom prst="rect">
                <a:avLst/>
              </a:prstGeom>
              <a:blipFill>
                <a:blip r:embed="rId2"/>
                <a:stretch>
                  <a:fillRect t="-3636"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873B585-66C3-4359-7FD5-198E2ABCE54D}"/>
              </a:ext>
            </a:extLst>
          </p:cNvPr>
          <p:cNvSpPr txBox="1">
            <a:spLocks/>
          </p:cNvSpPr>
          <p:nvPr/>
        </p:nvSpPr>
        <p:spPr>
          <a:xfrm>
            <a:off x="7774819" y="1153884"/>
            <a:ext cx="2842988" cy="119990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b="1" dirty="0"/>
              <a:t>Orthogonality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dirty="0"/>
              <a:t>Allow no leptons in SR.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dirty="0"/>
              <a:t>Force one or two leptons in CR.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11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ACF7C6-1DB3-FF78-055B-14E1AC9C5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20037" y="1273629"/>
            <a:ext cx="3315306" cy="1037974"/>
          </a:xfrm>
          <a:ln>
            <a:solidFill>
              <a:schemeClr val="tx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600" b="1" dirty="0"/>
              <a:t>The Basic Philosophy</a:t>
            </a:r>
          </a:p>
          <a:p>
            <a:pPr marL="0" indent="0" algn="ctr">
              <a:buNone/>
            </a:pPr>
            <a:r>
              <a:rPr lang="en-IN" sz="1600" dirty="0"/>
              <a:t>Keep SR selections and CR selections similar but orthogonal to each other.</a:t>
            </a:r>
          </a:p>
          <a:p>
            <a:endParaRPr lang="en-I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63822" y="3265715"/>
                <a:ext cx="3871687" cy="1933984"/>
              </a:xfrm>
              <a:prstGeom prst="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b="1" dirty="0"/>
                  <a:t>Keep in Mind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dirty="0"/>
                  <a:t>The final state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𝑏𝑗𝑒𝑡𝑠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822" y="3265715"/>
                <a:ext cx="3871687" cy="1933984"/>
              </a:xfrm>
              <a:prstGeom prst="rect">
                <a:avLst/>
              </a:prstGeom>
              <a:blipFill>
                <a:blip r:embed="rId2"/>
                <a:stretch>
                  <a:fillRect t="-5016"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873B585-66C3-4359-7FD5-198E2ABCE54D}"/>
              </a:ext>
            </a:extLst>
          </p:cNvPr>
          <p:cNvSpPr txBox="1">
            <a:spLocks/>
          </p:cNvSpPr>
          <p:nvPr/>
        </p:nvSpPr>
        <p:spPr>
          <a:xfrm>
            <a:off x="823378" y="1111697"/>
            <a:ext cx="2842988" cy="1199905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b="1" dirty="0"/>
              <a:t>Orthogonality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dirty="0"/>
              <a:t>Allow no leptons in SR.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sz="1600" dirty="0"/>
              <a:t>Force one or two leptons in CR.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9819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46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Selections in Signal Region and Control Region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ACF7C6-1DB3-FF78-055B-14E1AC9C5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344" y="1536988"/>
            <a:ext cx="3315306" cy="1037974"/>
          </a:xfrm>
          <a:ln>
            <a:solidFill>
              <a:schemeClr val="tx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1600" b="1" dirty="0"/>
              <a:t>The Basic Philosophy</a:t>
            </a:r>
          </a:p>
          <a:p>
            <a:pPr marL="0" indent="0" algn="ctr">
              <a:buNone/>
            </a:pPr>
            <a:r>
              <a:rPr lang="en-IN" sz="1600" dirty="0"/>
              <a:t>Keep SR selections and CR selections similar but orthogonal to each other.</a:t>
            </a:r>
          </a:p>
          <a:p>
            <a:endParaRPr lang="en-IN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9456" y="1494196"/>
                <a:ext cx="2133601" cy="1037974"/>
              </a:xfrm>
              <a:prstGeom prst="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1600" b="1" dirty="0"/>
                  <a:t>Keep in Mind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IN" sz="1600" dirty="0"/>
                  <a:t>The final state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IN" sz="1600" b="0" i="1" smtClean="0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+2 </m:t>
                      </m:r>
                      <m:r>
                        <a:rPr lang="en-IN" sz="1600" b="0" i="1" smtClean="0">
                          <a:latin typeface="Cambria Math" panose="02040503050406030204" pitchFamily="18" charset="0"/>
                        </a:rPr>
                        <m:t>𝑏𝑗𝑒𝑡𝑠</m:t>
                      </m:r>
                    </m:oMath>
                  </m:oMathPara>
                </a14:m>
                <a:endParaRPr lang="en-IN" sz="1600" dirty="0"/>
              </a:p>
              <a:p>
                <a:endParaRPr lang="en-IN" sz="1600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3C5D8D08-0EAF-2F28-0614-1CFF661CB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456" y="1494196"/>
                <a:ext cx="2133601" cy="1037974"/>
              </a:xfrm>
              <a:prstGeom prst="rect">
                <a:avLst/>
              </a:prstGeom>
              <a:blipFill>
                <a:blip r:embed="rId2"/>
                <a:stretch>
                  <a:fillRect t="-3488"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873B585-66C3-4359-7FD5-198E2ABCE54D}"/>
              </a:ext>
            </a:extLst>
          </p:cNvPr>
          <p:cNvSpPr txBox="1">
            <a:spLocks/>
          </p:cNvSpPr>
          <p:nvPr/>
        </p:nvSpPr>
        <p:spPr>
          <a:xfrm>
            <a:off x="3926598" y="3549387"/>
            <a:ext cx="3746136" cy="2138704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b="1" dirty="0"/>
              <a:t>Orthogonality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dirty="0"/>
              <a:t>Allow no leptons in SR.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N" dirty="0"/>
              <a:t>Force one or two leptons in CR.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6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47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Event Selections and Object Selections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3ACF7C6-1DB3-FF78-055B-14E1AC9C5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10513182" cy="4784725"/>
          </a:xfrm>
        </p:spPr>
        <p:txBody>
          <a:bodyPr/>
          <a:lstStyle/>
          <a:p>
            <a:r>
              <a:rPr lang="en-IN" dirty="0"/>
              <a:t>Various </a:t>
            </a:r>
            <a:r>
              <a:rPr lang="en-US" dirty="0"/>
              <a:t>selections are applied to select the most well-suited</a:t>
            </a:r>
            <a:r>
              <a:rPr lang="en-IN" dirty="0"/>
              <a:t> events from other events or detector noise. These selections are known as </a:t>
            </a:r>
            <a:r>
              <a:rPr lang="en-IN" b="1" dirty="0"/>
              <a:t>event selections</a:t>
            </a:r>
            <a:r>
              <a:rPr lang="en-IN" dirty="0"/>
              <a:t>.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Objects are the basic analytic units such as particles or jets of particles. Various object selections are applied to choose the best object candidate with a known level of confidence and efficiency. These selections are known as </a:t>
            </a:r>
            <a:r>
              <a:rPr lang="en-IN" b="1" dirty="0"/>
              <a:t>object selections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972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Leading Jet mass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4" name="Picture 3" descr="A graph of blue and red colored bars&#10;&#10;Description automatically generated">
            <a:extLst>
              <a:ext uri="{FF2B5EF4-FFF2-40B4-BE49-F238E27FC236}">
                <a16:creationId xmlns:a16="http://schemas.microsoft.com/office/drawing/2014/main" id="{11DBC91B-F686-AD4C-A80D-2844293E6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93" r="9614"/>
          <a:stretch/>
        </p:blipFill>
        <p:spPr>
          <a:xfrm>
            <a:off x="0" y="2250440"/>
            <a:ext cx="1209041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65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Leading Jet eta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96BCCEBF-1F22-AEE8-309F-F6EED2EE1F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1" t="333" r="9365" b="-333"/>
          <a:stretch/>
        </p:blipFill>
        <p:spPr>
          <a:xfrm>
            <a:off x="0" y="1996440"/>
            <a:ext cx="12192015" cy="379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3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BB925-498E-A58C-C1E0-9D41ABBEC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B0BCE-AEC8-364E-4BA3-8C6218F44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3D8138-97B2-0BE2-9C8C-730AEC9F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F84546-A86C-EC1F-B68D-6389D930E271}"/>
              </a:ext>
            </a:extLst>
          </p:cNvPr>
          <p:cNvGrpSpPr/>
          <p:nvPr/>
        </p:nvGrpSpPr>
        <p:grpSpPr>
          <a:xfrm>
            <a:off x="6410766" y="273417"/>
            <a:ext cx="5366711" cy="2443661"/>
            <a:chOff x="6410766" y="273417"/>
            <a:chExt cx="5366711" cy="2443661"/>
          </a:xfrm>
        </p:grpSpPr>
        <p:pic>
          <p:nvPicPr>
            <p:cNvPr id="3074" name="Picture 2" descr="Performance of jet flavour algorithms: ML to calibrate ML in data | CMS  Experiment">
              <a:extLst>
                <a:ext uri="{FF2B5EF4-FFF2-40B4-BE49-F238E27FC236}">
                  <a16:creationId xmlns:a16="http://schemas.microsoft.com/office/drawing/2014/main" id="{86D8B327-5C04-6068-6585-FB4EEAC65A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766" y="519020"/>
              <a:ext cx="5060991" cy="2198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7F785D-F70F-F1D3-F414-D33ABDF13DC6}"/>
                </a:ext>
              </a:extLst>
            </p:cNvPr>
            <p:cNvSpPr txBox="1"/>
            <p:nvPr/>
          </p:nvSpPr>
          <p:spPr>
            <a:xfrm>
              <a:off x="6716486" y="273417"/>
              <a:ext cx="1469571" cy="21331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dirty="0"/>
                <a:t>Resolved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C7D829-8C07-0D1E-BBBD-4E1D0FF728B2}"/>
                </a:ext>
              </a:extLst>
            </p:cNvPr>
            <p:cNvSpPr txBox="1"/>
            <p:nvPr/>
          </p:nvSpPr>
          <p:spPr>
            <a:xfrm>
              <a:off x="10307906" y="380076"/>
              <a:ext cx="1469571" cy="21331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dirty="0"/>
                <a:t>Boosted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B52850-27C3-121C-C6ED-8F02C0D439CE}"/>
                </a:ext>
              </a:extLst>
            </p:cNvPr>
            <p:cNvSpPr txBox="1"/>
            <p:nvPr/>
          </p:nvSpPr>
          <p:spPr>
            <a:xfrm>
              <a:off x="6856215" y="2012797"/>
              <a:ext cx="1349828" cy="32657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dirty="0"/>
                <a:t>Ak4 jets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5986DF-9362-7264-25D3-DF820573C0EE}"/>
                </a:ext>
              </a:extLst>
            </p:cNvPr>
            <p:cNvSpPr txBox="1"/>
            <p:nvPr/>
          </p:nvSpPr>
          <p:spPr>
            <a:xfrm>
              <a:off x="10121929" y="1778741"/>
              <a:ext cx="1349828" cy="326571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dirty="0"/>
                <a:t>Ak8 jets</a:t>
              </a: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12A178DA-7BB8-56EC-3B69-A7F5683C1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09" t="9145" b="18386"/>
          <a:stretch/>
        </p:blipFill>
        <p:spPr bwMode="auto">
          <a:xfrm>
            <a:off x="6803364" y="2911897"/>
            <a:ext cx="4278394" cy="24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FFFB8-7EDB-66CD-34E8-E87DD2F0E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9" y="3556567"/>
            <a:ext cx="5908031" cy="2443567"/>
          </a:xfrm>
          <a:prstGeom prst="rect">
            <a:avLst/>
          </a:prstGeom>
        </p:spPr>
      </p:pic>
      <p:sp>
        <p:nvSpPr>
          <p:cNvPr id="32" name="Title 4">
            <a:extLst>
              <a:ext uri="{FF2B5EF4-FFF2-40B4-BE49-F238E27FC236}">
                <a16:creationId xmlns:a16="http://schemas.microsoft.com/office/drawing/2014/main" id="{B123C1F1-F589-8263-16A5-111EA726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73417"/>
            <a:ext cx="7012452" cy="685429"/>
          </a:xfrm>
        </p:spPr>
        <p:txBody>
          <a:bodyPr>
            <a:normAutofit fontScale="90000"/>
          </a:bodyPr>
          <a:lstStyle/>
          <a:p>
            <a:r>
              <a:rPr lang="en-IN" dirty="0"/>
              <a:t>Recap 2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ED9FAB4-E2B3-8660-F170-BDF6554BF5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577626"/>
              </p:ext>
            </p:extLst>
          </p:nvPr>
        </p:nvGraphicFramePr>
        <p:xfrm>
          <a:off x="329211" y="596421"/>
          <a:ext cx="4571560" cy="2931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7976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Leading Jet phi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D5F213-A71A-06DE-91E1-A8107237F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4" t="319" r="9273" b="-320"/>
          <a:stretch/>
        </p:blipFill>
        <p:spPr>
          <a:xfrm>
            <a:off x="-4813" y="2077720"/>
            <a:ext cx="12135869" cy="375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Subleading</a:t>
            </a:r>
            <a:r>
              <a:rPr lang="en-US" sz="2800" dirty="0">
                <a:cs typeface="Calibri Light"/>
              </a:rPr>
              <a:t> Jet pt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CAB4A0-9066-BC7E-996E-7E78F89662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1" t="339" r="9152" b="-339"/>
          <a:stretch/>
        </p:blipFill>
        <p:spPr>
          <a:xfrm>
            <a:off x="0" y="2301240"/>
            <a:ext cx="12192008" cy="375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Subleading</a:t>
            </a:r>
            <a:r>
              <a:rPr lang="en-US" sz="2800" dirty="0">
                <a:cs typeface="Calibri Light"/>
              </a:rPr>
              <a:t> Jet eta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9B50E3-8940-0E57-9078-11D62C948B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370" r="9352" b="-370"/>
          <a:stretch/>
        </p:blipFill>
        <p:spPr>
          <a:xfrm>
            <a:off x="30480" y="2179320"/>
            <a:ext cx="12120886" cy="375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Subleading</a:t>
            </a:r>
            <a:r>
              <a:rPr lang="en-US" sz="2800" dirty="0">
                <a:cs typeface="Calibri Light"/>
              </a:rPr>
              <a:t> Jet phi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C1AC6D-B7C0-7E45-CCEF-E72B8CCEB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9" t="372" r="9209" b="-372"/>
          <a:stretch/>
        </p:blipFill>
        <p:spPr>
          <a:xfrm>
            <a:off x="3692" y="2534920"/>
            <a:ext cx="12178155" cy="373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7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 err="1">
                <a:cs typeface="Calibri Light"/>
              </a:rPr>
              <a:t>Subleading</a:t>
            </a:r>
            <a:r>
              <a:rPr lang="en-US" sz="2800" dirty="0">
                <a:cs typeface="Calibri Light"/>
              </a:rPr>
              <a:t> Jet mass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4" name="Picture 3" descr="A graph of blue and red bars&#10;&#10;Description automatically generated">
            <a:extLst>
              <a:ext uri="{FF2B5EF4-FFF2-40B4-BE49-F238E27FC236}">
                <a16:creationId xmlns:a16="http://schemas.microsoft.com/office/drawing/2014/main" id="{E354937E-3794-B5F3-C782-F73DC0471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60" r="9213"/>
          <a:stretch/>
        </p:blipFill>
        <p:spPr>
          <a:xfrm>
            <a:off x="0" y="2108200"/>
            <a:ext cx="12192011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8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84C4-91C5-DC88-8DD5-3722A4B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04" y="271180"/>
            <a:ext cx="10515600" cy="730577"/>
          </a:xfrm>
        </p:spPr>
        <p:txBody>
          <a:bodyPr>
            <a:normAutofit/>
          </a:bodyPr>
          <a:lstStyle/>
          <a:p>
            <a:r>
              <a:rPr lang="en-US" sz="2800" dirty="0">
                <a:cs typeface="Calibri Light"/>
              </a:rPr>
              <a:t>Leading Jet pt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7B5ED5-F4B4-F7F2-ABDB-42BD5637D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70" t="395" r="9378" b="-395"/>
          <a:stretch/>
        </p:blipFill>
        <p:spPr>
          <a:xfrm>
            <a:off x="101600" y="2138680"/>
            <a:ext cx="11978658" cy="370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B84C4-91C5-DC88-8DD5-3722A4B0CD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Missing transverse momentum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sz="4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40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N" sz="40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IN" sz="4000" b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sz="4000" b="1" dirty="0">
                    <a:solidFill>
                      <a:schemeClr val="accent1">
                        <a:lumMod val="75000"/>
                      </a:schemeClr>
                    </a:solidFill>
                    <a:cs typeface="Calibri Light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3B84C4-91C5-DC88-8DD5-3722A4B0C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31104" y="271180"/>
                <a:ext cx="10515600" cy="730577"/>
              </a:xfrm>
              <a:blipFill>
                <a:blip r:embed="rId2"/>
                <a:stretch>
                  <a:fillRect l="-2087" t="-15000" b="-31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8DF8060-7EEE-2320-4F78-5DCD424F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69" t="12715" r="72143" b="76589"/>
          <a:stretch/>
        </p:blipFill>
        <p:spPr>
          <a:xfrm>
            <a:off x="9462148" y="137096"/>
            <a:ext cx="2522605" cy="15350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DD5ADA-5216-ABAE-FC75-2DAD816DA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17" t="326" r="9698"/>
          <a:stretch/>
        </p:blipFill>
        <p:spPr>
          <a:xfrm>
            <a:off x="101600" y="2342354"/>
            <a:ext cx="11968494" cy="36982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0C91F3-9705-47EC-1470-D79D808C3651}"/>
              </a:ext>
            </a:extLst>
          </p:cNvPr>
          <p:cNvSpPr txBox="1"/>
          <p:nvPr/>
        </p:nvSpPr>
        <p:spPr>
          <a:xfrm>
            <a:off x="7809722" y="2342354"/>
            <a:ext cx="1754156" cy="3728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15412A-8BBC-AF22-7C62-41969A55F179}"/>
                  </a:ext>
                </a:extLst>
              </p:cNvPr>
              <p:cNvSpPr txBox="1"/>
              <p:nvPr/>
            </p:nvSpPr>
            <p:spPr>
              <a:xfrm>
                <a:off x="7809722" y="2196710"/>
                <a:ext cx="957023" cy="4544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>
                    <a:solidFill>
                      <a:schemeClr val="tx2">
                        <a:lumMod val="75000"/>
                      </a:schemeClr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IN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𝑚𝑖𝑠𝑠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15412A-8BBC-AF22-7C62-41969A55F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722" y="2196710"/>
                <a:ext cx="957023" cy="4544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34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29F293-A37D-EBEC-CB1D-AA5EF1EE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57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7B9DF1-20DB-0CE4-938C-D23C1E081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35D10-ADBC-4AAA-6BED-CD6E85D3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pic>
        <p:nvPicPr>
          <p:cNvPr id="8" name="Picture 7" descr="A cup of coffee with text and images&#10;&#10;Description automatically generated">
            <a:extLst>
              <a:ext uri="{FF2B5EF4-FFF2-40B4-BE49-F238E27FC236}">
                <a16:creationId xmlns:a16="http://schemas.microsoft.com/office/drawing/2014/main" id="{E0298DF2-017B-C318-1606-FBCBAFC09C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/>
          <a:stretch/>
        </p:blipFill>
        <p:spPr>
          <a:xfrm>
            <a:off x="111829" y="3071972"/>
            <a:ext cx="6002867" cy="2954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6774D2E-064E-E66C-7C0A-770749E7D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" t="3391" r="6772" b="6888"/>
          <a:stretch/>
        </p:blipFill>
        <p:spPr>
          <a:xfrm>
            <a:off x="270931" y="116851"/>
            <a:ext cx="5684665" cy="281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A diagram of a matter&#10;&#10;Description automatically generated">
            <a:extLst>
              <a:ext uri="{FF2B5EF4-FFF2-40B4-BE49-F238E27FC236}">
                <a16:creationId xmlns:a16="http://schemas.microsoft.com/office/drawing/2014/main" id="{2B23A866-7565-8B20-D782-C054BF63CF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4"/>
          <a:stretch/>
        </p:blipFill>
        <p:spPr>
          <a:xfrm>
            <a:off x="6055944" y="174768"/>
            <a:ext cx="5043269" cy="28132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4489EF2D-76E9-0929-8589-4660DE703495}"/>
              </a:ext>
            </a:extLst>
          </p:cNvPr>
          <p:cNvGrpSpPr/>
          <p:nvPr/>
        </p:nvGrpSpPr>
        <p:grpSpPr>
          <a:xfrm>
            <a:off x="6036453" y="3226735"/>
            <a:ext cx="5438008" cy="2732775"/>
            <a:chOff x="6036453" y="3226735"/>
            <a:chExt cx="5438008" cy="2732775"/>
          </a:xfrm>
        </p:grpSpPr>
        <p:pic>
          <p:nvPicPr>
            <p:cNvPr id="70" name="Picture 2" descr="Schematic view of the CMS detector.">
              <a:extLst>
                <a:ext uri="{FF2B5EF4-FFF2-40B4-BE49-F238E27FC236}">
                  <a16:creationId xmlns:a16="http://schemas.microsoft.com/office/drawing/2014/main" id="{8A7F0D8E-D56B-6A5B-3695-620BECB24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750862" y="3226735"/>
              <a:ext cx="4723599" cy="264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2C61E5F-8247-6096-4E53-9AF897677F81}"/>
                </a:ext>
              </a:extLst>
            </p:cNvPr>
            <p:cNvSpPr txBox="1"/>
            <p:nvPr/>
          </p:nvSpPr>
          <p:spPr>
            <a:xfrm>
              <a:off x="6036453" y="5594384"/>
              <a:ext cx="2968052" cy="36512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dirty="0"/>
                <a:t>CMS Detector near Geneva</a:t>
              </a:r>
            </a:p>
          </p:txBody>
        </p:sp>
      </p:grpSp>
      <p:sp>
        <p:nvSpPr>
          <p:cNvPr id="75" name="Title 4">
            <a:extLst>
              <a:ext uri="{FF2B5EF4-FFF2-40B4-BE49-F238E27FC236}">
                <a16:creationId xmlns:a16="http://schemas.microsoft.com/office/drawing/2014/main" id="{3FD46EF2-03E8-2F81-1DAF-BB036652F5FE}"/>
              </a:ext>
            </a:extLst>
          </p:cNvPr>
          <p:cNvSpPr txBox="1">
            <a:spLocks/>
          </p:cNvSpPr>
          <p:nvPr/>
        </p:nvSpPr>
        <p:spPr>
          <a:xfrm>
            <a:off x="5090368" y="6389772"/>
            <a:ext cx="2745561" cy="36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1656A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>
                <a:solidFill>
                  <a:srgbClr val="FF0000"/>
                </a:solidFill>
              </a:rPr>
              <a:t>Recap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91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869C2-0DDC-ED73-3638-B9B700BE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58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EC723-8379-1300-68C4-2A3C0945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>
                <a:solidFill>
                  <a:srgbClr val="1656A1"/>
                </a:solidFill>
              </a:rPr>
              <a:t>21 October 2024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CAF1-EAE5-AF59-37C7-253476E9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1B4609-708C-B653-7900-151B3C33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Analysis tools and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9223B3-6465-0115-568D-C69E6A228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0872" y="1198694"/>
            <a:ext cx="5852070" cy="4541366"/>
          </a:xfrm>
        </p:spPr>
        <p:txBody>
          <a:bodyPr>
            <a:normAutofit/>
          </a:bodyPr>
          <a:lstStyle/>
          <a:p>
            <a:r>
              <a:rPr lang="en-IN" sz="2400" dirty="0"/>
              <a:t>Analysis tools like COFFEA are used. Various other tools in the python ecosystem are routinely employed.</a:t>
            </a:r>
          </a:p>
          <a:p>
            <a:r>
              <a:rPr lang="en-IN" sz="2400" dirty="0"/>
              <a:t>COFFEA is a </a:t>
            </a:r>
            <a:r>
              <a:rPr lang="en-IN" sz="2400" b="1" dirty="0"/>
              <a:t>columnar analysis</a:t>
            </a:r>
            <a:r>
              <a:rPr lang="en-IN" sz="2400" dirty="0"/>
              <a:t> tools which enables us to deploy </a:t>
            </a:r>
            <a:r>
              <a:rPr lang="en-IN" sz="2400" b="1" dirty="0"/>
              <a:t>scalable</a:t>
            </a:r>
            <a:r>
              <a:rPr lang="en-IN" sz="2400" dirty="0"/>
              <a:t> and </a:t>
            </a:r>
            <a:r>
              <a:rPr lang="en-IN" sz="2400" b="1" dirty="0"/>
              <a:t>parallel</a:t>
            </a:r>
            <a:r>
              <a:rPr lang="en-IN" sz="2400" dirty="0"/>
              <a:t> computing ready code for High Energy Physics.</a:t>
            </a:r>
          </a:p>
          <a:p>
            <a:r>
              <a:rPr lang="en-IN" sz="2400" dirty="0"/>
              <a:t>Run 2 data (2018,2017) of CMS is retrieved from the different CERN data tiers.</a:t>
            </a:r>
          </a:p>
          <a:p>
            <a:r>
              <a:rPr lang="en-IN" sz="2400" dirty="0"/>
              <a:t>The data is processed in various </a:t>
            </a:r>
            <a:r>
              <a:rPr lang="en-IN" sz="2400" b="1" dirty="0"/>
              <a:t>compute clusters</a:t>
            </a:r>
            <a:r>
              <a:rPr lang="en-IN" sz="2400" dirty="0"/>
              <a:t> available at the University of Wisconsin, Madison, USA.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6A4035-A207-007B-D9F7-CB2B1D8D7D85}"/>
              </a:ext>
            </a:extLst>
          </p:cNvPr>
          <p:cNvGrpSpPr/>
          <p:nvPr/>
        </p:nvGrpSpPr>
        <p:grpSpPr>
          <a:xfrm>
            <a:off x="6388979" y="626362"/>
            <a:ext cx="5532089" cy="572332"/>
            <a:chOff x="252228" y="4810744"/>
            <a:chExt cx="10426905" cy="1142254"/>
          </a:xfrm>
        </p:grpSpPr>
        <p:pic>
          <p:nvPicPr>
            <p:cNvPr id="8" name="Picture 18">
              <a:extLst>
                <a:ext uri="{FF2B5EF4-FFF2-40B4-BE49-F238E27FC236}">
                  <a16:creationId xmlns:a16="http://schemas.microsoft.com/office/drawing/2014/main" id="{89496D17-6E1A-33C3-E8F2-D7B7AA691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591" y="5186765"/>
              <a:ext cx="2252812" cy="39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0">
              <a:extLst>
                <a:ext uri="{FF2B5EF4-FFF2-40B4-BE49-F238E27FC236}">
                  <a16:creationId xmlns:a16="http://schemas.microsoft.com/office/drawing/2014/main" id="{9CAF925D-C8E0-EB42-BC54-0E87D4024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0233" y="4940949"/>
              <a:ext cx="1768900" cy="88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A black and white logo&#10;&#10;Description automatically generated">
              <a:extLst>
                <a:ext uri="{FF2B5EF4-FFF2-40B4-BE49-F238E27FC236}">
                  <a16:creationId xmlns:a16="http://schemas.microsoft.com/office/drawing/2014/main" id="{1C5F7D25-4689-9DD4-185B-3893BEDA5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121" y="4810744"/>
              <a:ext cx="2141694" cy="1142254"/>
            </a:xfrm>
            <a:prstGeom prst="rect">
              <a:avLst/>
            </a:prstGeom>
          </p:spPr>
        </p:pic>
        <p:pic>
          <p:nvPicPr>
            <p:cNvPr id="11" name="Picture 10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AD3426C7-3597-0EDC-3298-F4E17644F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28" y="4946893"/>
              <a:ext cx="2416542" cy="86995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8195F8-3C48-9471-3F68-2951E1DB7830}"/>
              </a:ext>
            </a:extLst>
          </p:cNvPr>
          <p:cNvGrpSpPr/>
          <p:nvPr/>
        </p:nvGrpSpPr>
        <p:grpSpPr>
          <a:xfrm>
            <a:off x="6148075" y="1447800"/>
            <a:ext cx="6043925" cy="2061333"/>
            <a:chOff x="396008" y="1013903"/>
            <a:chExt cx="10690036" cy="3831499"/>
          </a:xfrm>
        </p:grpSpPr>
        <p:pic>
          <p:nvPicPr>
            <p:cNvPr id="13" name="Picture 6" descr="NumPy logo refresh · Issue #37 · numpy/numpy.org · GitHub">
              <a:extLst>
                <a:ext uri="{FF2B5EF4-FFF2-40B4-BE49-F238E27FC236}">
                  <a16:creationId xmlns:a16="http://schemas.microsoft.com/office/drawing/2014/main" id="{C123A3B4-63C6-0BEC-6111-933BAF5B65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76" y="1013903"/>
              <a:ext cx="1647194" cy="164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reating Line Plots and Pie Charts with Python's Matplotlib Library ...">
              <a:extLst>
                <a:ext uri="{FF2B5EF4-FFF2-40B4-BE49-F238E27FC236}">
                  <a16:creationId xmlns:a16="http://schemas.microsoft.com/office/drawing/2014/main" id="{4F8576CB-0CFC-5769-206F-6470664ED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50" y="1485032"/>
              <a:ext cx="2856261" cy="68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SciPy and NumPy - Full Stack Python">
              <a:extLst>
                <a:ext uri="{FF2B5EF4-FFF2-40B4-BE49-F238E27FC236}">
                  <a16:creationId xmlns:a16="http://schemas.microsoft.com/office/drawing/2014/main" id="{F1B7F202-AE40-7AEE-E3FF-3D6100B372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932" y="1401568"/>
              <a:ext cx="2145263" cy="85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Python Pandas Pro – Session Three – Setting and Operations | Python ...">
              <a:extLst>
                <a:ext uri="{FF2B5EF4-FFF2-40B4-BE49-F238E27FC236}">
                  <a16:creationId xmlns:a16="http://schemas.microsoft.com/office/drawing/2014/main" id="{227093CD-595C-9061-553E-DD5C36051F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475" y="1320285"/>
              <a:ext cx="2332569" cy="943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42C0F4-85BD-F43E-A283-5942F900A2B7}"/>
                </a:ext>
              </a:extLst>
            </p:cNvPr>
            <p:cNvGrpSpPr/>
            <p:nvPr/>
          </p:nvGrpSpPr>
          <p:grpSpPr>
            <a:xfrm>
              <a:off x="396008" y="3135113"/>
              <a:ext cx="8062730" cy="1505998"/>
              <a:chOff x="396008" y="3135113"/>
              <a:chExt cx="8062730" cy="1505998"/>
            </a:xfrm>
          </p:grpSpPr>
          <p:pic>
            <p:nvPicPr>
              <p:cNvPr id="19" name="Picture 6" descr="Scikit Learn – Thomas J. Ackermann">
                <a:extLst>
                  <a:ext uri="{FF2B5EF4-FFF2-40B4-BE49-F238E27FC236}">
                    <a16:creationId xmlns:a16="http://schemas.microsoft.com/office/drawing/2014/main" id="{62101CDF-B5E1-3CE7-0197-01EBFD708A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008" y="3192027"/>
                <a:ext cx="2145925" cy="1154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8" descr="Pytorch 1 6 Released Microsoft To Take Care Of The Windows Version Of ...">
                <a:extLst>
                  <a:ext uri="{FF2B5EF4-FFF2-40B4-BE49-F238E27FC236}">
                    <a16:creationId xmlns:a16="http://schemas.microsoft.com/office/drawing/2014/main" id="{76406025-EA1A-C947-AB9E-03F87318FB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50" y="3664303"/>
                <a:ext cx="2758685" cy="551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0" descr="Oursky - Build Great Software Products">
                <a:extLst>
                  <a:ext uri="{FF2B5EF4-FFF2-40B4-BE49-F238E27FC236}">
                    <a16:creationId xmlns:a16="http://schemas.microsoft.com/office/drawing/2014/main" id="{81562072-FE89-BB17-C1C9-8E9168E816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1408" y="3135113"/>
                <a:ext cx="2677330" cy="1505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16" descr="Jupyter – Logos Download">
              <a:extLst>
                <a:ext uri="{FF2B5EF4-FFF2-40B4-BE49-F238E27FC236}">
                  <a16:creationId xmlns:a16="http://schemas.microsoft.com/office/drawing/2014/main" id="{3400EBD3-1C6D-80CD-8C29-36EDF9052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849" y="3009238"/>
              <a:ext cx="1567115" cy="1836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Coffea - Column Object Framework for Effective Analysis (/ˈkɔ.fi/)">
            <a:extLst>
              <a:ext uri="{FF2B5EF4-FFF2-40B4-BE49-F238E27FC236}">
                <a16:creationId xmlns:a16="http://schemas.microsoft.com/office/drawing/2014/main" id="{A8D57011-5BD0-6914-4E65-56E71C277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691" y="3847930"/>
            <a:ext cx="2975885" cy="207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266DB0C-BD47-BDFA-9CF3-0DE4B9787AC8}"/>
              </a:ext>
            </a:extLst>
          </p:cNvPr>
          <p:cNvSpPr txBox="1"/>
          <p:nvPr/>
        </p:nvSpPr>
        <p:spPr>
          <a:xfrm>
            <a:off x="10352314" y="4278086"/>
            <a:ext cx="1712995" cy="11321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/>
              <a:t>The COFFEA Framework</a:t>
            </a:r>
          </a:p>
        </p:txBody>
      </p:sp>
    </p:spTree>
    <p:extLst>
      <p:ext uri="{BB962C8B-B14F-4D97-AF65-F5344CB8AC3E}">
        <p14:creationId xmlns:p14="http://schemas.microsoft.com/office/powerpoint/2010/main" val="184872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59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Major Backgrounds: </a:t>
            </a:r>
            <a:r>
              <a:rPr lang="en-IN" dirty="0" err="1"/>
              <a:t>Z+jets</a:t>
            </a:r>
            <a:r>
              <a:rPr lang="en-IN" dirty="0"/>
              <a:t> Control Region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9956B5-948B-D5E2-33BE-F05C1DDA5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Z+jets</a:t>
            </a:r>
            <a:r>
              <a:rPr lang="en-IN" dirty="0"/>
              <a:t> is the second major background to the final state.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background too is estimated by defining a control region which is designed to tag such a background.</a:t>
            </a:r>
          </a:p>
          <a:p>
            <a:endParaRPr lang="en-IN" dirty="0"/>
          </a:p>
        </p:txBody>
      </p:sp>
      <p:pic>
        <p:nvPicPr>
          <p:cNvPr id="4098" name="Picture 2" descr="Examples of Feynman diagrams for Z + 1 b jet (left) and Z + 2 b jets (middle and right). Previous measurements have been performed on Z + b jets at √ s = 1.96 TeV by the CDF [3] and D0 [4] Collaborations at the Fermilab Tevatron in proton-antiproton collisions. At the CERN LHC similar measurements have been performed at 7 TeV by the CMS [5] and ATLAS [6] Collaborations, at 8 TeV by CMS [7], and at 13 TeV by ATLAS [8], all in pp collisions.">
            <a:extLst>
              <a:ext uri="{FF2B5EF4-FFF2-40B4-BE49-F238E27FC236}">
                <a16:creationId xmlns:a16="http://schemas.microsoft.com/office/drawing/2014/main" id="{D992D4E1-AD6E-AEF5-7C76-4945F279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94" y="1640342"/>
            <a:ext cx="80962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6E4577-FAC4-44A5-F82F-9A9D7A42F4C2}"/>
              </a:ext>
            </a:extLst>
          </p:cNvPr>
          <p:cNvSpPr txBox="1"/>
          <p:nvPr/>
        </p:nvSpPr>
        <p:spPr>
          <a:xfrm>
            <a:off x="270932" y="5853708"/>
            <a:ext cx="11201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https://www.researchgate.net/figure/Examples-of-Feynman-diagrams-for-Z-1-b-jet-left-and-Z-2-b-jets-middle-and-right_fig1_357171275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FC88E3-F222-D648-3C0E-AB4A4927704E}"/>
                  </a:ext>
                </a:extLst>
              </p:cNvPr>
              <p:cNvSpPr txBox="1"/>
              <p:nvPr/>
            </p:nvSpPr>
            <p:spPr>
              <a:xfrm>
                <a:off x="9285514" y="2273381"/>
                <a:ext cx="2906485" cy="937906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000" dirty="0"/>
                  <a:t>the Z further decays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𝜈𝜈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FC88E3-F222-D648-3C0E-AB4A49277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514" y="2273381"/>
                <a:ext cx="2906485" cy="9379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4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A92DA-0001-DC38-2E51-47166C96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6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201DE9-30C2-316B-79B8-11A1BC01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3C385-417B-4BA9-20FF-A39164342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74EA59-9CC7-A391-C4B9-8837AF456E8A}"/>
              </a:ext>
            </a:extLst>
          </p:cNvPr>
          <p:cNvGrpSpPr/>
          <p:nvPr/>
        </p:nvGrpSpPr>
        <p:grpSpPr>
          <a:xfrm>
            <a:off x="2895712" y="986312"/>
            <a:ext cx="3835441" cy="1369614"/>
            <a:chOff x="396008" y="1013903"/>
            <a:chExt cx="10690036" cy="3831499"/>
          </a:xfrm>
        </p:grpSpPr>
        <p:pic>
          <p:nvPicPr>
            <p:cNvPr id="15" name="Picture 6" descr="NumPy logo refresh · Issue #37 · numpy/numpy.org · GitHub">
              <a:extLst>
                <a:ext uri="{FF2B5EF4-FFF2-40B4-BE49-F238E27FC236}">
                  <a16:creationId xmlns:a16="http://schemas.microsoft.com/office/drawing/2014/main" id="{FD1F081C-73F3-46D4-2470-2EF1D887F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176" y="1013903"/>
              <a:ext cx="1647194" cy="1647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reating Line Plots and Pie Charts with Python's Matplotlib Library ...">
              <a:extLst>
                <a:ext uri="{FF2B5EF4-FFF2-40B4-BE49-F238E27FC236}">
                  <a16:creationId xmlns:a16="http://schemas.microsoft.com/office/drawing/2014/main" id="{D044A7E8-CEF8-B0BB-50F3-ECA99ECD2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650" y="1485032"/>
              <a:ext cx="2856261" cy="685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SciPy and NumPy - Full Stack Python">
              <a:extLst>
                <a:ext uri="{FF2B5EF4-FFF2-40B4-BE49-F238E27FC236}">
                  <a16:creationId xmlns:a16="http://schemas.microsoft.com/office/drawing/2014/main" id="{EE9E7302-FE91-1985-DA2F-AA23A5B8D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932" y="1401568"/>
              <a:ext cx="2145263" cy="85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Python Pandas Pro – Session Three – Setting and Operations | Python ...">
              <a:extLst>
                <a:ext uri="{FF2B5EF4-FFF2-40B4-BE49-F238E27FC236}">
                  <a16:creationId xmlns:a16="http://schemas.microsoft.com/office/drawing/2014/main" id="{F11134C5-7556-1EB8-7822-589AB984A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3475" y="1320285"/>
              <a:ext cx="2332569" cy="943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5324A00-F9A5-A450-FB22-0B292091865D}"/>
                </a:ext>
              </a:extLst>
            </p:cNvPr>
            <p:cNvGrpSpPr/>
            <p:nvPr/>
          </p:nvGrpSpPr>
          <p:grpSpPr>
            <a:xfrm>
              <a:off x="396008" y="3135113"/>
              <a:ext cx="8062730" cy="1505998"/>
              <a:chOff x="396008" y="3135113"/>
              <a:chExt cx="8062730" cy="1505998"/>
            </a:xfrm>
          </p:grpSpPr>
          <p:pic>
            <p:nvPicPr>
              <p:cNvPr id="21" name="Picture 6" descr="Scikit Learn – Thomas J. Ackermann">
                <a:extLst>
                  <a:ext uri="{FF2B5EF4-FFF2-40B4-BE49-F238E27FC236}">
                    <a16:creationId xmlns:a16="http://schemas.microsoft.com/office/drawing/2014/main" id="{5E202E92-392E-C058-F7B8-45DA9F8F95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008" y="3192027"/>
                <a:ext cx="2145925" cy="1154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8" descr="Pytorch 1 6 Released Microsoft To Take Care Of The Windows Version Of ...">
                <a:extLst>
                  <a:ext uri="{FF2B5EF4-FFF2-40B4-BE49-F238E27FC236}">
                    <a16:creationId xmlns:a16="http://schemas.microsoft.com/office/drawing/2014/main" id="{286BFD54-64D4-F01F-3FE5-B7113E0B10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1650" y="3664303"/>
                <a:ext cx="2758685" cy="551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0" descr="Oursky - Build Great Software Products">
                <a:extLst>
                  <a:ext uri="{FF2B5EF4-FFF2-40B4-BE49-F238E27FC236}">
                    <a16:creationId xmlns:a16="http://schemas.microsoft.com/office/drawing/2014/main" id="{770D9B56-57AC-2E15-890A-73E61C98D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1408" y="3135113"/>
                <a:ext cx="2677330" cy="1505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16" descr="Jupyter – Logos Download">
              <a:extLst>
                <a:ext uri="{FF2B5EF4-FFF2-40B4-BE49-F238E27FC236}">
                  <a16:creationId xmlns:a16="http://schemas.microsoft.com/office/drawing/2014/main" id="{32CA0D0F-2B0E-F2E3-6ED3-F5DB58BB73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849" y="3009238"/>
              <a:ext cx="1567115" cy="1836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235F8C-8BA3-0FD2-87E8-7EEFE18D9E7C}"/>
              </a:ext>
            </a:extLst>
          </p:cNvPr>
          <p:cNvGrpSpPr/>
          <p:nvPr/>
        </p:nvGrpSpPr>
        <p:grpSpPr>
          <a:xfrm>
            <a:off x="3107456" y="461618"/>
            <a:ext cx="3678821" cy="362225"/>
            <a:chOff x="252228" y="4810744"/>
            <a:chExt cx="10426905" cy="1142254"/>
          </a:xfrm>
        </p:grpSpPr>
        <p:pic>
          <p:nvPicPr>
            <p:cNvPr id="25" name="Picture 18">
              <a:extLst>
                <a:ext uri="{FF2B5EF4-FFF2-40B4-BE49-F238E27FC236}">
                  <a16:creationId xmlns:a16="http://schemas.microsoft.com/office/drawing/2014/main" id="{D9A0F839-C966-91AD-5F5B-DD23CCAE3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591" y="5186765"/>
              <a:ext cx="2252812" cy="39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0">
              <a:extLst>
                <a:ext uri="{FF2B5EF4-FFF2-40B4-BE49-F238E27FC236}">
                  <a16:creationId xmlns:a16="http://schemas.microsoft.com/office/drawing/2014/main" id="{48D4F59E-15BE-A5F1-6D2A-F60C5CCFD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0233" y="4940949"/>
              <a:ext cx="1768900" cy="88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A black and white logo&#10;&#10;Description automatically generated">
              <a:extLst>
                <a:ext uri="{FF2B5EF4-FFF2-40B4-BE49-F238E27FC236}">
                  <a16:creationId xmlns:a16="http://schemas.microsoft.com/office/drawing/2014/main" id="{358E4C0F-7F86-F420-FB86-AE0FA6A68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3121" y="4810744"/>
              <a:ext cx="2141694" cy="1142254"/>
            </a:xfrm>
            <a:prstGeom prst="rect">
              <a:avLst/>
            </a:prstGeom>
          </p:spPr>
        </p:pic>
        <p:pic>
          <p:nvPicPr>
            <p:cNvPr id="28" name="Picture 27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D8ADC9D5-64B7-7E1E-7B22-FD545ABC7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28" y="4946893"/>
              <a:ext cx="2416542" cy="869955"/>
            </a:xfrm>
            <a:prstGeom prst="rect">
              <a:avLst/>
            </a:prstGeom>
          </p:spPr>
        </p:pic>
      </p:grpSp>
      <p:pic>
        <p:nvPicPr>
          <p:cNvPr id="29" name="Picture 2" descr="Coffea - Column Object Framework for Effective Analysis (/ˈkɔ.fi/)">
            <a:extLst>
              <a:ext uri="{FF2B5EF4-FFF2-40B4-BE49-F238E27FC236}">
                <a16:creationId xmlns:a16="http://schemas.microsoft.com/office/drawing/2014/main" id="{FE1A74E6-86B1-0615-75BD-31884E40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9" y="1080049"/>
            <a:ext cx="1963113" cy="136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30">
            <a:extLst>
              <a:ext uri="{FF2B5EF4-FFF2-40B4-BE49-F238E27FC236}">
                <a16:creationId xmlns:a16="http://schemas.microsoft.com/office/drawing/2014/main" id="{32B5905A-35E4-11DD-CB77-B312CD699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73417"/>
            <a:ext cx="1753811" cy="685429"/>
          </a:xfrm>
        </p:spPr>
        <p:txBody>
          <a:bodyPr>
            <a:normAutofit fontScale="90000"/>
          </a:bodyPr>
          <a:lstStyle/>
          <a:p>
            <a:r>
              <a:rPr lang="en-US" dirty="0"/>
              <a:t>Recap 3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0AD75-6DEF-09A6-2A90-97E583628DAD}"/>
              </a:ext>
            </a:extLst>
          </p:cNvPr>
          <p:cNvSpPr txBox="1"/>
          <p:nvPr/>
        </p:nvSpPr>
        <p:spPr>
          <a:xfrm>
            <a:off x="194655" y="2286055"/>
            <a:ext cx="4725691" cy="91122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1200" dirty="0"/>
              <a:t>COFFEA (Columnar Object Framework For Effective Analysis) Framework</a:t>
            </a:r>
          </a:p>
          <a:p>
            <a:pPr algn="ctr"/>
            <a:endParaRPr lang="en-I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D00C540-BA61-9DFB-2300-38C50AAD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8806839"/>
                  </p:ext>
                </p:extLst>
              </p:nvPr>
            </p:nvGraphicFramePr>
            <p:xfrm>
              <a:off x="8072453" y="192947"/>
              <a:ext cx="4000156" cy="3798888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000078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2000078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57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Top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IN" sz="1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IN" sz="1200" dirty="0"/>
                            <a:t>Control Region (single muon)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26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26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4444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IN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IN" sz="12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IN" sz="1200" b="0" i="1" smtClean="0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IN" sz="1200" b="0" i="1" smtClean="0">
                                    <a:latin typeface="Cambria Math" panose="02040503050406030204" pitchFamily="18" charset="0"/>
                                  </a:rPr>
                                  <m:t>&gt;200 </m:t>
                                </m:r>
                                <m:r>
                                  <a:rPr lang="en-IN" sz="1200" b="0" i="1" smtClean="0">
                                    <a:latin typeface="Cambria Math" panose="02040503050406030204" pitchFamily="18" charset="0"/>
                                  </a:rPr>
                                  <m:t>𝐺𝑒𝑉</m:t>
                                </m:r>
                              </m:oMath>
                            </m:oMathPara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r>
                            <a:rPr lang="en-IN" sz="1200" dirty="0"/>
                            <a:t> and</a:t>
                          </a:r>
                          <a:r>
                            <a:rPr lang="en-IN" sz="12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0" i="1" baseline="0" smtClean="0">
                                  <a:latin typeface="Cambria Math" panose="02040503050406030204" pitchFamily="18" charset="0"/>
                                </a:rPr>
                                <m:t>𝑅𝑒𝑐𝑜𝑖𝑙</m:t>
                              </m:r>
                              <m:r>
                                <a:rPr lang="en-IN" sz="1200" b="0" i="1" baseline="0" smtClean="0">
                                  <a:latin typeface="Cambria Math" panose="02040503050406030204" pitchFamily="18" charset="0"/>
                                </a:rPr>
                                <m:t>&gt;200 </m:t>
                              </m:r>
                              <m:r>
                                <a:rPr lang="en-IN" sz="1200" b="0" i="1" baseline="0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4012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4012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&gt;50 </m:t>
                              </m:r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4012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Subleading 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&gt;30 </m:t>
                              </m:r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26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Dijet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IN" sz="1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 &gt;100 </m:t>
                              </m:r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𝐺𝑒𝑉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4348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Dijet mass</a:t>
                          </a:r>
                          <a:r>
                            <a:rPr lang="en-IN" sz="1200" baseline="0" dirty="0"/>
                            <a:t> between 100 GeV to 150 GeV</a:t>
                          </a:r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Dijet mass</a:t>
                          </a:r>
                          <a:r>
                            <a:rPr lang="en-IN" sz="1200" baseline="0" dirty="0"/>
                            <a:t> between 100 GeV to 150 GeV</a:t>
                          </a:r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26088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Additional Jets </a:t>
                          </a:r>
                          <a14:m>
                            <m:oMath xmlns:m="http://schemas.openxmlformats.org/officeDocument/2006/math">
                              <m:r>
                                <a:rPr lang="en-IN" sz="1200" b="0" i="1" smtClean="0">
                                  <a:latin typeface="Cambria Math" panose="02040503050406030204" pitchFamily="18" charset="0"/>
                                </a:rPr>
                                <m:t>&gt;1</m:t>
                              </m:r>
                            </m:oMath>
                          </a14:m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D00C540-BA61-9DFB-2300-38C50AAD1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8806839"/>
                  </p:ext>
                </p:extLst>
              </p:nvPr>
            </p:nvGraphicFramePr>
            <p:xfrm>
              <a:off x="8072453" y="192947"/>
              <a:ext cx="4000156" cy="3798888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000078">
                      <a:extLst>
                        <a:ext uri="{9D8B030D-6E8A-4147-A177-3AD203B41FA5}">
                          <a16:colId xmlns:a16="http://schemas.microsoft.com/office/drawing/2014/main" val="1809525137"/>
                        </a:ext>
                      </a:extLst>
                    </a:gridCol>
                    <a:gridCol w="2000078">
                      <a:extLst>
                        <a:ext uri="{9D8B030D-6E8A-4147-A177-3AD203B41FA5}">
                          <a16:colId xmlns:a16="http://schemas.microsoft.com/office/drawing/2014/main" val="2145099072"/>
                        </a:ext>
                      </a:extLst>
                    </a:gridCol>
                  </a:tblGrid>
                  <a:tr h="57324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Signal Region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0610" t="-1064" r="-610" b="-5723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037986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MET Trigger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2470640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MET Filter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3120031"/>
                      </a:ext>
                    </a:extLst>
                  </a:tr>
                  <a:tr h="4673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304" t="-240260" r="-100304" b="-48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0610" t="-240260" r="-610" b="-481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100244"/>
                      </a:ext>
                    </a:extLst>
                  </a:tr>
                  <a:tr h="4012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No Leptons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One Muon (No other Lepton)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06737680"/>
                      </a:ext>
                    </a:extLst>
                  </a:tr>
                  <a:tr h="401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304" t="-496970" r="-100304" b="-36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0610" t="-496970" r="-610" b="-36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1521297"/>
                      </a:ext>
                    </a:extLst>
                  </a:tr>
                  <a:tr h="401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304" t="-596970" r="-100304" b="-2621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0610" t="-596970" r="-610" b="-26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950453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304" t="-1022222" r="-100304" b="-2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0610" t="-1022222" r="-610" b="-28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860954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1200" dirty="0"/>
                            <a:t>Dijet mass</a:t>
                          </a:r>
                          <a:r>
                            <a:rPr lang="en-IN" sz="1200" baseline="0" dirty="0"/>
                            <a:t> between 100 GeV to 150 GeV</a:t>
                          </a:r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N" sz="1200" dirty="0"/>
                            <a:t>Dijet mass</a:t>
                          </a:r>
                          <a:r>
                            <a:rPr lang="en-IN" sz="1200" baseline="0" dirty="0"/>
                            <a:t> between 100 GeV to 150 GeV</a:t>
                          </a:r>
                          <a:endParaRPr lang="en-IN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484671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304" t="-1288889" r="-100304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00610" t="-1288889" r="-610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290311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D64E36C-AEC9-C623-4668-F44CF5AA9B85}"/>
              </a:ext>
            </a:extLst>
          </p:cNvPr>
          <p:cNvGrpSpPr/>
          <p:nvPr/>
        </p:nvGrpSpPr>
        <p:grpSpPr>
          <a:xfrm>
            <a:off x="67983" y="2662773"/>
            <a:ext cx="11926461" cy="2991581"/>
            <a:chOff x="67983" y="2662773"/>
            <a:chExt cx="11926461" cy="29915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FE55A8-B63E-5E03-9CE7-AC06EC08F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0030" t="-297" r="8990" b="593"/>
            <a:stretch/>
          </p:blipFill>
          <p:spPr>
            <a:xfrm>
              <a:off x="67983" y="3197282"/>
              <a:ext cx="7993666" cy="24570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A90B5D-7FFD-EBBF-A8CA-8F4F27C5F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3561" t="13087" r="72263" b="76759"/>
            <a:stretch/>
          </p:blipFill>
          <p:spPr>
            <a:xfrm>
              <a:off x="6564633" y="2662773"/>
              <a:ext cx="1122781" cy="68168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2EB87A-FF82-4A73-98A1-7B5AD94A27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0161" t="321" r="9677" b="-322"/>
            <a:stretch/>
          </p:blipFill>
          <p:spPr>
            <a:xfrm>
              <a:off x="8474834" y="4348065"/>
              <a:ext cx="1651548" cy="5161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BC5843-0BA9-0213-8B88-10FF2B79E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9991" r="9733"/>
            <a:stretch/>
          </p:blipFill>
          <p:spPr>
            <a:xfrm>
              <a:off x="8435609" y="5115172"/>
              <a:ext cx="1729998" cy="5391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9B81FA-A135-D89A-5950-BD6D64B6E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9968" r="9727"/>
            <a:stretch/>
          </p:blipFill>
          <p:spPr>
            <a:xfrm>
              <a:off x="10315782" y="4348065"/>
              <a:ext cx="1659574" cy="5161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3F309B-E239-71E2-9E0A-34B4DB5A4C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9591" r="9091"/>
            <a:stretch/>
          </p:blipFill>
          <p:spPr>
            <a:xfrm>
              <a:off x="10315782" y="5115172"/>
              <a:ext cx="1678662" cy="516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57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60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Major Backgrounds: </a:t>
            </a:r>
            <a:r>
              <a:rPr lang="en-IN" dirty="0" err="1"/>
              <a:t>Zjets</a:t>
            </a:r>
            <a:r>
              <a:rPr lang="en-IN" dirty="0"/>
              <a:t> Control Region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9956B5-948B-D5E2-33BE-F05C1DDA58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10879668" cy="1165603"/>
          </a:xfrm>
        </p:spPr>
        <p:txBody>
          <a:bodyPr/>
          <a:lstStyle/>
          <a:p>
            <a:r>
              <a:rPr lang="en-IN" dirty="0"/>
              <a:t>This control is called the </a:t>
            </a:r>
            <a:r>
              <a:rPr lang="en-IN" dirty="0" err="1"/>
              <a:t>Zjets</a:t>
            </a:r>
            <a:r>
              <a:rPr lang="en-IN" dirty="0"/>
              <a:t> Control region and is further subdivided into four categories.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FDEA075-9638-7959-7F0D-2D0BDB91FE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609244"/>
                  </p:ext>
                </p:extLst>
              </p:nvPr>
            </p:nvGraphicFramePr>
            <p:xfrm>
              <a:off x="2068286" y="2255747"/>
              <a:ext cx="8305800" cy="299357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158343">
                      <a:extLst>
                        <a:ext uri="{9D8B030D-6E8A-4147-A177-3AD203B41FA5}">
                          <a16:colId xmlns:a16="http://schemas.microsoft.com/office/drawing/2014/main" val="4013893380"/>
                        </a:ext>
                      </a:extLst>
                    </a:gridCol>
                    <a:gridCol w="4147457">
                      <a:extLst>
                        <a:ext uri="{9D8B030D-6E8A-4147-A177-3AD203B41FA5}">
                          <a16:colId xmlns:a16="http://schemas.microsoft.com/office/drawing/2014/main" val="2118159001"/>
                        </a:ext>
                      </a:extLst>
                    </a:gridCol>
                  </a:tblGrid>
                  <a:tr h="14695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Z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3200" b="1" dirty="0"/>
                            <a:t>) Resolved jets</a:t>
                          </a:r>
                        </a:p>
                        <a:p>
                          <a:pPr algn="ctr"/>
                          <a:r>
                            <a:rPr lang="en-IN" sz="2400" b="1" dirty="0" err="1"/>
                            <a:t>Zjets</a:t>
                          </a:r>
                          <a:r>
                            <a:rPr lang="en-IN" sz="2400" b="1" dirty="0"/>
                            <a:t> di-electron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Z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3200" b="1" dirty="0"/>
                            <a:t>) Resolved jets</a:t>
                          </a:r>
                        </a:p>
                        <a:p>
                          <a:pPr algn="ctr"/>
                          <a:r>
                            <a:rPr lang="en-IN" sz="2400" b="1" dirty="0" err="1"/>
                            <a:t>Zjets</a:t>
                          </a:r>
                          <a:r>
                            <a:rPr lang="en-IN" sz="2400" b="1" dirty="0"/>
                            <a:t> di-muon </a:t>
                          </a:r>
                        </a:p>
                        <a:p>
                          <a:pPr algn="ctr"/>
                          <a:endParaRPr lang="en-IN" sz="2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0500510"/>
                      </a:ext>
                    </a:extLst>
                  </a:tr>
                  <a:tr h="15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Z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3200" b="1" dirty="0"/>
                            <a:t>) Boosted jets</a:t>
                          </a:r>
                        </a:p>
                        <a:p>
                          <a:pPr algn="ctr"/>
                          <a:r>
                            <a:rPr lang="en-IN" sz="2400" b="1" dirty="0" err="1"/>
                            <a:t>Zjets</a:t>
                          </a:r>
                          <a:r>
                            <a:rPr lang="en-IN" sz="2400" b="1" dirty="0"/>
                            <a:t> di-electron </a:t>
                          </a:r>
                        </a:p>
                        <a:p>
                          <a:pPr algn="ctr"/>
                          <a:endParaRPr lang="en-IN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3200" b="1" dirty="0"/>
                            <a:t>Z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p>
                                  <m:r>
                                    <a:rPr lang="en-IN" sz="3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oMath>
                          </a14:m>
                          <a:r>
                            <a:rPr lang="en-IN" sz="3200" b="1" dirty="0"/>
                            <a:t>) Boosted jets</a:t>
                          </a:r>
                        </a:p>
                        <a:p>
                          <a:pPr algn="ctr"/>
                          <a:r>
                            <a:rPr lang="en-IN" sz="2400" b="1" dirty="0" err="1"/>
                            <a:t>Zjets</a:t>
                          </a:r>
                          <a:r>
                            <a:rPr lang="en-IN" sz="2400" b="1" dirty="0"/>
                            <a:t> di-muon</a:t>
                          </a:r>
                        </a:p>
                        <a:p>
                          <a:pPr algn="ctr"/>
                          <a:endParaRPr lang="en-IN" sz="24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33096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FDEA075-9638-7959-7F0D-2D0BDB91FE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1609244"/>
                  </p:ext>
                </p:extLst>
              </p:nvPr>
            </p:nvGraphicFramePr>
            <p:xfrm>
              <a:off x="2068286" y="2255747"/>
              <a:ext cx="8305800" cy="2993571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158343">
                      <a:extLst>
                        <a:ext uri="{9D8B030D-6E8A-4147-A177-3AD203B41FA5}">
                          <a16:colId xmlns:a16="http://schemas.microsoft.com/office/drawing/2014/main" val="4013893380"/>
                        </a:ext>
                      </a:extLst>
                    </a:gridCol>
                    <a:gridCol w="4147457">
                      <a:extLst>
                        <a:ext uri="{9D8B030D-6E8A-4147-A177-3AD203B41FA5}">
                          <a16:colId xmlns:a16="http://schemas.microsoft.com/office/drawing/2014/main" val="2118159001"/>
                        </a:ext>
                      </a:extLst>
                    </a:gridCol>
                  </a:tblGrid>
                  <a:tr h="14695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7" t="-826" r="-100147" b="-104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4" t="-826" r="-294" b="-1041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0500510"/>
                      </a:ext>
                    </a:extLst>
                  </a:tr>
                  <a:tr h="152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47" t="-97600" r="-100147" b="-8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294" t="-97600" r="-294" b="-8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09618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E3E459-C8F4-7464-DFCA-59F3C5AA2ADE}"/>
              </a:ext>
            </a:extLst>
          </p:cNvPr>
          <p:cNvCxnSpPr/>
          <p:nvPr/>
        </p:nvCxnSpPr>
        <p:spPr>
          <a:xfrm flipV="1">
            <a:off x="1578429" y="2500675"/>
            <a:ext cx="0" cy="25037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07EF12-BB61-D279-C4A8-A514EA299043}"/>
              </a:ext>
            </a:extLst>
          </p:cNvPr>
          <p:cNvCxnSpPr>
            <a:cxnSpLocks/>
          </p:cNvCxnSpPr>
          <p:nvPr/>
        </p:nvCxnSpPr>
        <p:spPr>
          <a:xfrm>
            <a:off x="2525486" y="5597661"/>
            <a:ext cx="6934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9292DA-080D-EFC5-6E4E-E6D31A416DD2}"/>
              </a:ext>
            </a:extLst>
          </p:cNvPr>
          <p:cNvSpPr txBox="1"/>
          <p:nvPr/>
        </p:nvSpPr>
        <p:spPr>
          <a:xfrm rot="16200000">
            <a:off x="-621333" y="3539234"/>
            <a:ext cx="3648769" cy="4680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/>
              <a:t>Jet angular separation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31226-BA77-710E-28C3-1E54C22623C2}"/>
              </a:ext>
            </a:extLst>
          </p:cNvPr>
          <p:cNvSpPr txBox="1"/>
          <p:nvPr/>
        </p:nvSpPr>
        <p:spPr>
          <a:xfrm>
            <a:off x="4118005" y="5597661"/>
            <a:ext cx="3648769" cy="4680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/>
              <a:t>Lepton variety</a:t>
            </a:r>
          </a:p>
        </p:txBody>
      </p:sp>
    </p:spTree>
    <p:extLst>
      <p:ext uri="{BB962C8B-B14F-4D97-AF65-F5344CB8AC3E}">
        <p14:creationId xmlns:p14="http://schemas.microsoft.com/office/powerpoint/2010/main" val="35998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69DF6-047B-E9CB-3F1F-3F35560A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61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FEB96-30E2-505E-C75C-CFF1581F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B1710-64E4-3E4A-2923-0E39EF72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C4098B-A7FF-5BCD-8221-3F4F4AD0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Avoiding Detection issues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215CE5-0BAD-CA4E-6D9C-E738A4E16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MET Filters</a:t>
            </a:r>
          </a:p>
          <a:p>
            <a:r>
              <a:rPr lang="en-IN" sz="1600" dirty="0"/>
              <a:t>HEM Veto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9CA63-7127-4C34-6471-49F8FB3F6F86}"/>
              </a:ext>
            </a:extLst>
          </p:cNvPr>
          <p:cNvSpPr txBox="1"/>
          <p:nvPr/>
        </p:nvSpPr>
        <p:spPr>
          <a:xfrm>
            <a:off x="4865914" y="1921695"/>
            <a:ext cx="5497286" cy="301460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Flag.goodVertices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Flag.globalTightHalo2016Filter</a:t>
            </a:r>
          </a:p>
          <a:p>
            <a:pPr lvl="1"/>
            <a:r>
              <a:rPr lang="en-IN" sz="1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Flag.globalSuperTightHalo2016Filter</a:t>
            </a: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Flag.HBHENoiseFilter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Flag.HBHENoiseIsoFilter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Flag.eeBadScFilter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Flag.EcalDeadCellTriggerPrimitiveFilter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Flag.BadPFMuonFilter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Flag.BadPFMuonDzFilter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lvl="1"/>
            <a:r>
              <a:rPr lang="en-IN" sz="16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Flag.ecalBadCalibFilter</a:t>
            </a:r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endParaRPr lang="en-IN" sz="16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3B2A47-A7BE-7E1C-6DEF-D9233C8AD315}"/>
              </a:ext>
            </a:extLst>
          </p:cNvPr>
          <p:cNvSpPr txBox="1"/>
          <p:nvPr/>
        </p:nvSpPr>
        <p:spPr>
          <a:xfrm>
            <a:off x="4060372" y="958846"/>
            <a:ext cx="5780314" cy="6854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/>
              <a:t>Recommended filters to remove detector noise and imperfections</a:t>
            </a:r>
          </a:p>
        </p:txBody>
      </p:sp>
    </p:spTree>
    <p:extLst>
      <p:ext uri="{BB962C8B-B14F-4D97-AF65-F5344CB8AC3E}">
        <p14:creationId xmlns:p14="http://schemas.microsoft.com/office/powerpoint/2010/main" val="163372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69DF6-047B-E9CB-3F1F-3F35560A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62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DFEB96-30E2-505E-C75C-CFF1581F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B1710-64E4-3E4A-2923-0E39EF72A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C4098B-A7FF-5BCD-8221-3F4F4AD0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Avoiding Detection issues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215CE5-0BAD-CA4E-6D9C-E738A4E169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4"/>
            <a:ext cx="2773439" cy="1056746"/>
          </a:xfrm>
        </p:spPr>
        <p:txBody>
          <a:bodyPr>
            <a:normAutofit/>
          </a:bodyPr>
          <a:lstStyle/>
          <a:p>
            <a:r>
              <a:rPr lang="en-IN" sz="1600" dirty="0"/>
              <a:t>MET Filters</a:t>
            </a:r>
          </a:p>
          <a:p>
            <a:r>
              <a:rPr lang="en-IN" sz="3600" dirty="0"/>
              <a:t>HEM Veto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0EA724-2E64-5E4F-0640-863438A08E8A}"/>
              </a:ext>
            </a:extLst>
          </p:cNvPr>
          <p:cNvSpPr txBox="1"/>
          <p:nvPr/>
        </p:nvSpPr>
        <p:spPr>
          <a:xfrm>
            <a:off x="6096000" y="284790"/>
            <a:ext cx="5508171" cy="806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800" dirty="0"/>
              <a:t>Hadronic Calorimeter Endcaps minus (HEM) issue 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FB7219-821E-B089-74A4-4A2E8DC21DF3}"/>
                  </a:ext>
                </a:extLst>
              </p:cNvPr>
              <p:cNvSpPr txBox="1"/>
              <p:nvPr/>
            </p:nvSpPr>
            <p:spPr>
              <a:xfrm>
                <a:off x="141515" y="2754086"/>
                <a:ext cx="5312228" cy="305888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endcaps of the hadron calorimeter failed to work in the region defined by 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−3&lt;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&lt;−1.3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IN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1.57&lt;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&lt;−0.87</m:t>
                    </m:r>
                  </m:oMath>
                </a14:m>
                <a:r>
                  <a:rPr lang="en-US" dirty="0"/>
                  <a:t> during the 2018 data taking period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leads to significant error in jet sensitive analyses.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To mitigate this effect, the all the events which have at least one jet in the specified HEM region are removed from calculations.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FB7219-821E-B089-74A4-4A2E8DC21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5" y="2754086"/>
                <a:ext cx="5312228" cy="3058885"/>
              </a:xfrm>
              <a:prstGeom prst="rect">
                <a:avLst/>
              </a:prstGeom>
              <a:blipFill>
                <a:blip r:embed="rId2"/>
                <a:stretch>
                  <a:fillRect l="-688" r="-14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E31BBD0F-9BE7-A282-83A3-E6244787B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725" y="1127615"/>
            <a:ext cx="6588275" cy="474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4AC686-AB9C-456F-6A06-FBAAE1A066E8}"/>
              </a:ext>
            </a:extLst>
          </p:cNvPr>
          <p:cNvSpPr txBox="1"/>
          <p:nvPr/>
        </p:nvSpPr>
        <p:spPr>
          <a:xfrm>
            <a:off x="5453743" y="57625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http://www.phys.ufl.edu/hee/cms/cms.html</a:t>
            </a:r>
          </a:p>
        </p:txBody>
      </p:sp>
    </p:spTree>
    <p:extLst>
      <p:ext uri="{BB962C8B-B14F-4D97-AF65-F5344CB8AC3E}">
        <p14:creationId xmlns:p14="http://schemas.microsoft.com/office/powerpoint/2010/main" val="85782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4BBB01-6BB6-9089-01DB-38B70743F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63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0B44E-34CE-7171-CF69-B631E662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>
                <a:solidFill>
                  <a:srgbClr val="1656A1"/>
                </a:solidFill>
              </a:rPr>
              <a:t>21 October 2024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403F7-8F89-3205-E1D2-DEC01AC9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936C14-4017-5E44-20DE-C90D780CB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932" y="273417"/>
            <a:ext cx="7234317" cy="685429"/>
          </a:xfrm>
        </p:spPr>
        <p:txBody>
          <a:bodyPr>
            <a:normAutofit fontScale="90000"/>
          </a:bodyPr>
          <a:lstStyle/>
          <a:p>
            <a:r>
              <a:rPr lang="en-IN" dirty="0"/>
              <a:t>Collider Search: Mono-X Topology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57BF4D-B659-2A69-F515-97D040AAB566}"/>
              </a:ext>
            </a:extLst>
          </p:cNvPr>
          <p:cNvGrpSpPr/>
          <p:nvPr/>
        </p:nvGrpSpPr>
        <p:grpSpPr>
          <a:xfrm>
            <a:off x="1052288" y="1355230"/>
            <a:ext cx="3164110" cy="2326305"/>
            <a:chOff x="1052288" y="1729076"/>
            <a:chExt cx="3164110" cy="232630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FCD453-14AC-8F66-0A42-07ACBEE92E3D}"/>
                </a:ext>
              </a:extLst>
            </p:cNvPr>
            <p:cNvSpPr/>
            <p:nvPr/>
          </p:nvSpPr>
          <p:spPr>
            <a:xfrm>
              <a:off x="1687286" y="1970314"/>
              <a:ext cx="1894114" cy="1796143"/>
            </a:xfrm>
            <a:prstGeom prst="ellips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Explosion: 8 Points 7">
              <a:extLst>
                <a:ext uri="{FF2B5EF4-FFF2-40B4-BE49-F238E27FC236}">
                  <a16:creationId xmlns:a16="http://schemas.microsoft.com/office/drawing/2014/main" id="{17DB605F-3226-026B-3C10-2FDC588A2BAB}"/>
                </a:ext>
              </a:extLst>
            </p:cNvPr>
            <p:cNvSpPr/>
            <p:nvPr/>
          </p:nvSpPr>
          <p:spPr>
            <a:xfrm>
              <a:off x="2471057" y="2721428"/>
              <a:ext cx="326572" cy="293914"/>
            </a:xfrm>
            <a:prstGeom prst="irregularSeal1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11E664-DBD5-F6E6-F3DC-6240BCEBA2E2}"/>
                </a:ext>
              </a:extLst>
            </p:cNvPr>
            <p:cNvCxnSpPr/>
            <p:nvPr/>
          </p:nvCxnSpPr>
          <p:spPr>
            <a:xfrm flipV="1">
              <a:off x="2797629" y="2046514"/>
              <a:ext cx="783771" cy="674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D25D88A-A901-668F-5950-B348CE92E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7286" y="3015342"/>
              <a:ext cx="783771" cy="674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BDB143-A33B-C4DD-920F-5B3C70173554}"/>
                </a:ext>
              </a:extLst>
            </p:cNvPr>
            <p:cNvSpPr txBox="1"/>
            <p:nvPr/>
          </p:nvSpPr>
          <p:spPr>
            <a:xfrm>
              <a:off x="3508826" y="1729076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DM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206440-D305-FAD3-E9A8-2B1108EBCF39}"/>
                </a:ext>
              </a:extLst>
            </p:cNvPr>
            <p:cNvSpPr txBox="1"/>
            <p:nvPr/>
          </p:nvSpPr>
          <p:spPr>
            <a:xfrm>
              <a:off x="1052288" y="3690256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DM</a:t>
              </a: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5AC2DFAB-DE6E-B687-B02D-404A4A03F422}"/>
                </a:ext>
              </a:extLst>
            </p:cNvPr>
            <p:cNvSpPr/>
            <p:nvPr/>
          </p:nvSpPr>
          <p:spPr>
            <a:xfrm rot="1207494">
              <a:off x="2383112" y="2910704"/>
              <a:ext cx="713527" cy="666477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4086477C-253A-5CE2-42B4-922F886E6EFA}"/>
                </a:ext>
              </a:extLst>
            </p:cNvPr>
            <p:cNvSpPr/>
            <p:nvPr/>
          </p:nvSpPr>
          <p:spPr>
            <a:xfrm rot="13398610">
              <a:off x="2499532" y="2935616"/>
              <a:ext cx="713527" cy="666477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A565866-F0C8-36C8-D8E0-AAB4DF07F1F3}"/>
                </a:ext>
              </a:extLst>
            </p:cNvPr>
            <p:cNvSpPr/>
            <p:nvPr/>
          </p:nvSpPr>
          <p:spPr>
            <a:xfrm rot="1207494">
              <a:off x="1959328" y="2235790"/>
              <a:ext cx="713527" cy="666477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1EFFC23-E693-A19B-3078-545B1FDEFF68}"/>
                </a:ext>
              </a:extLst>
            </p:cNvPr>
            <p:cNvSpPr/>
            <p:nvPr/>
          </p:nvSpPr>
          <p:spPr>
            <a:xfrm rot="20047186">
              <a:off x="1885695" y="2301105"/>
              <a:ext cx="713527" cy="666477"/>
            </a:xfrm>
            <a:prstGeom prst="arc">
              <a:avLst>
                <a:gd name="adj1" fmla="val 16200000"/>
                <a:gd name="adj2" fmla="val 232030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657BEC8E-E705-C1A9-924F-38F1F1187ACE}"/>
                </a:ext>
              </a:extLst>
            </p:cNvPr>
            <p:cNvSpPr/>
            <p:nvPr/>
          </p:nvSpPr>
          <p:spPr>
            <a:xfrm rot="10517435">
              <a:off x="2011348" y="2235789"/>
              <a:ext cx="713527" cy="666477"/>
            </a:xfrm>
            <a:prstGeom prst="arc">
              <a:avLst>
                <a:gd name="adj1" fmla="val 16200000"/>
                <a:gd name="adj2" fmla="val 1864234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DFAF30E-7F14-B7EF-7131-638B1E8B45CB}"/>
              </a:ext>
            </a:extLst>
          </p:cNvPr>
          <p:cNvGrpSpPr/>
          <p:nvPr/>
        </p:nvGrpSpPr>
        <p:grpSpPr>
          <a:xfrm>
            <a:off x="1049722" y="4074641"/>
            <a:ext cx="2952218" cy="1520759"/>
            <a:chOff x="910394" y="4500001"/>
            <a:chExt cx="2952218" cy="152075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ACE274-C32E-95DC-A4BF-573E5CD856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9768" y="5442037"/>
              <a:ext cx="616685" cy="3332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A9D933A-DC53-2D85-CD72-64A4820E07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49768" y="4833964"/>
              <a:ext cx="616685" cy="3507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2FFB00-1306-0208-A2BC-31366E4E1CA4}"/>
                </a:ext>
              </a:extLst>
            </p:cNvPr>
            <p:cNvSpPr/>
            <p:nvPr/>
          </p:nvSpPr>
          <p:spPr>
            <a:xfrm>
              <a:off x="1801678" y="5052994"/>
              <a:ext cx="566433" cy="503299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3F5247-1325-8903-A219-22F86660C40C}"/>
                </a:ext>
              </a:extLst>
            </p:cNvPr>
            <p:cNvCxnSpPr>
              <a:cxnSpLocks/>
            </p:cNvCxnSpPr>
            <p:nvPr/>
          </p:nvCxnSpPr>
          <p:spPr>
            <a:xfrm>
              <a:off x="2316091" y="5416648"/>
              <a:ext cx="603930" cy="299098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172CAE9-D12A-2F06-87F2-B527BBCC78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237" y="4848220"/>
              <a:ext cx="629784" cy="349398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927719EE-5D41-E00D-61BF-E09367DA3125}"/>
                </a:ext>
              </a:extLst>
            </p:cNvPr>
            <p:cNvSpPr/>
            <p:nvPr/>
          </p:nvSpPr>
          <p:spPr>
            <a:xfrm rot="7454665">
              <a:off x="1529401" y="4954823"/>
              <a:ext cx="120770" cy="15527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89354321-6C99-AFC8-475D-79417D8319B4}"/>
                </a:ext>
              </a:extLst>
            </p:cNvPr>
            <p:cNvSpPr/>
            <p:nvPr/>
          </p:nvSpPr>
          <p:spPr>
            <a:xfrm rot="14212402">
              <a:off x="1605648" y="5488558"/>
              <a:ext cx="120770" cy="155276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363A6FD-CD93-65C2-00AE-885F0E16BCBF}"/>
                    </a:ext>
                  </a:extLst>
                </p:cNvPr>
                <p:cNvSpPr txBox="1"/>
                <p:nvPr/>
              </p:nvSpPr>
              <p:spPr>
                <a:xfrm>
                  <a:off x="964428" y="4500001"/>
                  <a:ext cx="441646" cy="52651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363A6FD-CD93-65C2-00AE-885F0E16B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428" y="4500001"/>
                  <a:ext cx="441646" cy="52651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683F4EB-7A7D-6ADA-82E5-1BA16684BFDC}"/>
                    </a:ext>
                  </a:extLst>
                </p:cNvPr>
                <p:cNvSpPr txBox="1"/>
                <p:nvPr/>
              </p:nvSpPr>
              <p:spPr>
                <a:xfrm>
                  <a:off x="910394" y="5494246"/>
                  <a:ext cx="441646" cy="52651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5683F4EB-7A7D-6ADA-82E5-1BA16684B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394" y="5494246"/>
                  <a:ext cx="441646" cy="5265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E65EE2-498F-D16E-428E-500E7624C35B}"/>
                </a:ext>
              </a:extLst>
            </p:cNvPr>
            <p:cNvSpPr txBox="1"/>
            <p:nvPr/>
          </p:nvSpPr>
          <p:spPr>
            <a:xfrm>
              <a:off x="2920021" y="4500001"/>
              <a:ext cx="892629" cy="4388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800" dirty="0"/>
                <a:t>DM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6F99E9-C93C-ED62-E194-3BBB7A37FFD7}"/>
                </a:ext>
              </a:extLst>
            </p:cNvPr>
            <p:cNvSpPr txBox="1"/>
            <p:nvPr/>
          </p:nvSpPr>
          <p:spPr>
            <a:xfrm>
              <a:off x="2969983" y="5545030"/>
              <a:ext cx="892629" cy="4388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800" dirty="0"/>
                <a:t>DM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184B439-A153-BE3B-559F-171A3A8323FD}"/>
              </a:ext>
            </a:extLst>
          </p:cNvPr>
          <p:cNvGrpSpPr/>
          <p:nvPr/>
        </p:nvGrpSpPr>
        <p:grpSpPr>
          <a:xfrm>
            <a:off x="6688518" y="3555395"/>
            <a:ext cx="3361334" cy="2285383"/>
            <a:chOff x="6688518" y="3555395"/>
            <a:chExt cx="3361334" cy="228538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DCC255B-EFA7-C908-5EBF-9CF9AE25B15A}"/>
                </a:ext>
              </a:extLst>
            </p:cNvPr>
            <p:cNvGrpSpPr/>
            <p:nvPr/>
          </p:nvGrpSpPr>
          <p:grpSpPr>
            <a:xfrm>
              <a:off x="6688518" y="3744936"/>
              <a:ext cx="2681935" cy="1730717"/>
              <a:chOff x="910394" y="4290043"/>
              <a:chExt cx="2681935" cy="1730717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B47D7CB-6774-2D8A-4AB2-5DBD35F90F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768" y="5442037"/>
                <a:ext cx="616685" cy="3332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9620293-F06E-1905-0E0E-9CA085707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9768" y="4833964"/>
                <a:ext cx="616685" cy="3507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DDFC407-1FE0-C189-5BD8-E0D0D37CD969}"/>
                  </a:ext>
                </a:extLst>
              </p:cNvPr>
              <p:cNvSpPr/>
              <p:nvPr/>
            </p:nvSpPr>
            <p:spPr>
              <a:xfrm>
                <a:off x="1801678" y="5052994"/>
                <a:ext cx="566433" cy="50329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7F33555-4594-A6CE-273A-CE61F2B422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5040" y="5126067"/>
                <a:ext cx="685665" cy="178416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0877F65-F053-CBE6-751E-6C20BE4585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1433" y="4719428"/>
                <a:ext cx="206930" cy="352283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5" name="Isosceles Triangle 64">
                <a:extLst>
                  <a:ext uri="{FF2B5EF4-FFF2-40B4-BE49-F238E27FC236}">
                    <a16:creationId xmlns:a16="http://schemas.microsoft.com/office/drawing/2014/main" id="{F5A661B3-12D8-250E-C071-10D717B1EB6E}"/>
                  </a:ext>
                </a:extLst>
              </p:cNvPr>
              <p:cNvSpPr/>
              <p:nvPr/>
            </p:nvSpPr>
            <p:spPr>
              <a:xfrm rot="7454665">
                <a:off x="1529401" y="4954823"/>
                <a:ext cx="120770" cy="15527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Isosceles Triangle 65">
                <a:extLst>
                  <a:ext uri="{FF2B5EF4-FFF2-40B4-BE49-F238E27FC236}">
                    <a16:creationId xmlns:a16="http://schemas.microsoft.com/office/drawing/2014/main" id="{BC43CB1D-FE89-AC1E-20BB-3B89C0ACD4C8}"/>
                  </a:ext>
                </a:extLst>
              </p:cNvPr>
              <p:cNvSpPr/>
              <p:nvPr/>
            </p:nvSpPr>
            <p:spPr>
              <a:xfrm rot="14212402">
                <a:off x="1605648" y="5488558"/>
                <a:ext cx="120770" cy="15527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457690B6-661E-57F4-25C2-9A39D6496E1E}"/>
                      </a:ext>
                    </a:extLst>
                  </p:cNvPr>
                  <p:cNvSpPr txBox="1"/>
                  <p:nvPr/>
                </p:nvSpPr>
                <p:spPr>
                  <a:xfrm>
                    <a:off x="964428" y="4500001"/>
                    <a:ext cx="441646" cy="52651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457690B6-661E-57F4-25C2-9A39D6496E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428" y="4500001"/>
                    <a:ext cx="441646" cy="5265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0F7D787-B1AE-25C3-0BCB-82032B1EFE7D}"/>
                      </a:ext>
                    </a:extLst>
                  </p:cNvPr>
                  <p:cNvSpPr txBox="1"/>
                  <p:nvPr/>
                </p:nvSpPr>
                <p:spPr>
                  <a:xfrm>
                    <a:off x="910394" y="5494246"/>
                    <a:ext cx="441646" cy="52651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00F7D787-B1AE-25C3-0BCB-82032B1EFE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394" y="5494246"/>
                    <a:ext cx="441646" cy="52651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841366D-8946-6068-F5F0-CF912017BF22}"/>
                  </a:ext>
                </a:extLst>
              </p:cNvPr>
              <p:cNvSpPr txBox="1"/>
              <p:nvPr/>
            </p:nvSpPr>
            <p:spPr>
              <a:xfrm>
                <a:off x="2198436" y="4290043"/>
                <a:ext cx="892629" cy="4388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800" dirty="0"/>
                  <a:t>DM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C5F597-7C9A-E7C9-F566-9410B20FE0BD}"/>
                  </a:ext>
                </a:extLst>
              </p:cNvPr>
              <p:cNvSpPr txBox="1"/>
              <p:nvPr/>
            </p:nvSpPr>
            <p:spPr>
              <a:xfrm>
                <a:off x="2699700" y="4804246"/>
                <a:ext cx="892629" cy="4388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800" dirty="0"/>
                  <a:t>DM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DDB7F095-5084-FEF1-5589-A7652590E32C}"/>
                    </a:ext>
                  </a:extLst>
                </p:cNvPr>
                <p:cNvSpPr txBox="1"/>
                <p:nvPr/>
              </p:nvSpPr>
              <p:spPr>
                <a:xfrm>
                  <a:off x="9370453" y="3555395"/>
                  <a:ext cx="679399" cy="552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𝒎𝒊𝒔𝒔</m:t>
                          </m:r>
                        </m:sup>
                      </m:sSubSup>
                    </m:oMath>
                  </a14:m>
                  <a:r>
                    <a:rPr lang="en-IN" sz="28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DDB7F095-5084-FEF1-5589-A7652590E3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453" y="3555395"/>
                  <a:ext cx="679399" cy="552331"/>
                </a:xfrm>
                <a:prstGeom prst="rect">
                  <a:avLst/>
                </a:prstGeom>
                <a:blipFill>
                  <a:blip r:embed="rId6"/>
                  <a:stretch>
                    <a:fillRect r="-3125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" name="Right Bracket 95">
              <a:extLst>
                <a:ext uri="{FF2B5EF4-FFF2-40B4-BE49-F238E27FC236}">
                  <a16:creationId xmlns:a16="http://schemas.microsoft.com/office/drawing/2014/main" id="{49C06A87-E510-FF5D-8032-0498CFBE4919}"/>
                </a:ext>
              </a:extLst>
            </p:cNvPr>
            <p:cNvSpPr/>
            <p:nvPr/>
          </p:nvSpPr>
          <p:spPr>
            <a:xfrm rot="20074306">
              <a:off x="9088748" y="3666904"/>
              <a:ext cx="224060" cy="667802"/>
            </a:xfrm>
            <a:prstGeom prst="rightBracket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E3146F6-42BE-AC5F-F7F0-0DBB67A4A131}"/>
                </a:ext>
              </a:extLst>
            </p:cNvPr>
            <p:cNvCxnSpPr>
              <a:cxnSpLocks/>
            </p:cNvCxnSpPr>
            <p:nvPr/>
          </p:nvCxnSpPr>
          <p:spPr>
            <a:xfrm>
              <a:off x="7999456" y="4979807"/>
              <a:ext cx="423418" cy="4958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EC42B5F-AC8B-282E-F269-C6B1FE60D6D7}"/>
                </a:ext>
              </a:extLst>
            </p:cNvPr>
            <p:cNvSpPr txBox="1"/>
            <p:nvPr/>
          </p:nvSpPr>
          <p:spPr>
            <a:xfrm>
              <a:off x="8249490" y="5475653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3200" dirty="0">
                  <a:solidFill>
                    <a:schemeClr val="accent6"/>
                  </a:solidFill>
                </a:rPr>
                <a:t>X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7A46FFE-4A92-3C18-66E3-DD45D951B088}"/>
              </a:ext>
            </a:extLst>
          </p:cNvPr>
          <p:cNvSpPr txBox="1"/>
          <p:nvPr/>
        </p:nvSpPr>
        <p:spPr>
          <a:xfrm>
            <a:off x="0" y="1418045"/>
            <a:ext cx="1687286" cy="11647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1600" dirty="0"/>
              <a:t>Back to undetectable dark matter production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7D13955-EC23-AED5-F29A-AFF99DB1DF54}"/>
              </a:ext>
            </a:extLst>
          </p:cNvPr>
          <p:cNvGrpSpPr/>
          <p:nvPr/>
        </p:nvGrpSpPr>
        <p:grpSpPr>
          <a:xfrm>
            <a:off x="5941335" y="895487"/>
            <a:ext cx="6176233" cy="2640335"/>
            <a:chOff x="5941335" y="895487"/>
            <a:chExt cx="6176233" cy="264033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CB936E-8A62-F6C7-A3B9-8CD4E8E5E46D}"/>
                </a:ext>
              </a:extLst>
            </p:cNvPr>
            <p:cNvGrpSpPr/>
            <p:nvPr/>
          </p:nvGrpSpPr>
          <p:grpSpPr>
            <a:xfrm>
              <a:off x="7326082" y="1235483"/>
              <a:ext cx="2916223" cy="2037381"/>
              <a:chOff x="1687286" y="1729076"/>
              <a:chExt cx="2916223" cy="203738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F370F03-8F76-A317-B761-7A59B2DAB3CD}"/>
                  </a:ext>
                </a:extLst>
              </p:cNvPr>
              <p:cNvSpPr/>
              <p:nvPr/>
            </p:nvSpPr>
            <p:spPr>
              <a:xfrm>
                <a:off x="1687286" y="1970314"/>
                <a:ext cx="1894114" cy="1796143"/>
              </a:xfrm>
              <a:prstGeom prst="ellips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Explosion: 8 Points 48">
                <a:extLst>
                  <a:ext uri="{FF2B5EF4-FFF2-40B4-BE49-F238E27FC236}">
                    <a16:creationId xmlns:a16="http://schemas.microsoft.com/office/drawing/2014/main" id="{F1B0CDAD-53C1-BB39-7988-0C82E3999DDE}"/>
                  </a:ext>
                </a:extLst>
              </p:cNvPr>
              <p:cNvSpPr/>
              <p:nvPr/>
            </p:nvSpPr>
            <p:spPr>
              <a:xfrm>
                <a:off x="2471057" y="2721428"/>
                <a:ext cx="326572" cy="293914"/>
              </a:xfrm>
              <a:prstGeom prst="irregularSeal1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8E798B77-2B9D-371B-2070-3F6556C7583D}"/>
                  </a:ext>
                </a:extLst>
              </p:cNvPr>
              <p:cNvCxnSpPr/>
              <p:nvPr/>
            </p:nvCxnSpPr>
            <p:spPr>
              <a:xfrm flipV="1">
                <a:off x="2797629" y="2046514"/>
                <a:ext cx="783771" cy="6749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939CDB03-2424-931F-7AC0-10A8839F33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8457" y="2646224"/>
                <a:ext cx="1102873" cy="1293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0943536-3110-C352-D5AC-24553F8437DF}"/>
                  </a:ext>
                </a:extLst>
              </p:cNvPr>
              <p:cNvSpPr txBox="1"/>
              <p:nvPr/>
            </p:nvSpPr>
            <p:spPr>
              <a:xfrm>
                <a:off x="3508826" y="1729076"/>
                <a:ext cx="707572" cy="3651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000" dirty="0"/>
                  <a:t>DM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AC9576B-01F3-817C-E4D4-D2B16913499A}"/>
                  </a:ext>
                </a:extLst>
              </p:cNvPr>
              <p:cNvSpPr txBox="1"/>
              <p:nvPr/>
            </p:nvSpPr>
            <p:spPr>
              <a:xfrm>
                <a:off x="3895937" y="2416818"/>
                <a:ext cx="707572" cy="365125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IN" sz="2000" dirty="0"/>
                  <a:t>DM</a:t>
                </a:r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9B08C7C2-5EEB-2299-0BDE-62E8265AE8BE}"/>
                  </a:ext>
                </a:extLst>
              </p:cNvPr>
              <p:cNvSpPr/>
              <p:nvPr/>
            </p:nvSpPr>
            <p:spPr>
              <a:xfrm rot="1207494">
                <a:off x="2383112" y="2910704"/>
                <a:ext cx="713527" cy="66647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0A1BD710-DC98-4730-3D91-903BF999D556}"/>
                  </a:ext>
                </a:extLst>
              </p:cNvPr>
              <p:cNvSpPr/>
              <p:nvPr/>
            </p:nvSpPr>
            <p:spPr>
              <a:xfrm rot="13398610">
                <a:off x="2499532" y="2935616"/>
                <a:ext cx="713527" cy="66647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0773A1A7-68CF-2D40-7F93-573BF7AA508B}"/>
                  </a:ext>
                </a:extLst>
              </p:cNvPr>
              <p:cNvSpPr/>
              <p:nvPr/>
            </p:nvSpPr>
            <p:spPr>
              <a:xfrm rot="1207494">
                <a:off x="1959328" y="2235790"/>
                <a:ext cx="713527" cy="666477"/>
              </a:xfrm>
              <a:prstGeom prst="arc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06190AAF-1E51-DA8C-537D-94295AA53BDF}"/>
                  </a:ext>
                </a:extLst>
              </p:cNvPr>
              <p:cNvSpPr/>
              <p:nvPr/>
            </p:nvSpPr>
            <p:spPr>
              <a:xfrm rot="20047186">
                <a:off x="1885695" y="2301105"/>
                <a:ext cx="713527" cy="666477"/>
              </a:xfrm>
              <a:prstGeom prst="arc">
                <a:avLst>
                  <a:gd name="adj1" fmla="val 16200000"/>
                  <a:gd name="adj2" fmla="val 2320309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40DE3718-65B4-0462-BDC5-DB50A5B51179}"/>
                  </a:ext>
                </a:extLst>
              </p:cNvPr>
              <p:cNvSpPr/>
              <p:nvPr/>
            </p:nvSpPr>
            <p:spPr>
              <a:xfrm rot="10517435">
                <a:off x="2011348" y="2235789"/>
                <a:ext cx="713527" cy="666477"/>
              </a:xfrm>
              <a:prstGeom prst="arc">
                <a:avLst>
                  <a:gd name="adj1" fmla="val 16200000"/>
                  <a:gd name="adj2" fmla="val 18642345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23D523F-87F8-76E4-8341-C62AF1C34E0A}"/>
                </a:ext>
              </a:extLst>
            </p:cNvPr>
            <p:cNvCxnSpPr>
              <a:cxnSpLocks/>
              <a:endCxn id="76" idx="3"/>
            </p:cNvCxnSpPr>
            <p:nvPr/>
          </p:nvCxnSpPr>
          <p:spPr>
            <a:xfrm flipH="1">
              <a:off x="7211020" y="2410229"/>
              <a:ext cx="890792" cy="5718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E4FB1BD-02E0-FB82-BA75-BB4A1D245545}"/>
                </a:ext>
              </a:extLst>
            </p:cNvPr>
            <p:cNvSpPr txBox="1"/>
            <p:nvPr/>
          </p:nvSpPr>
          <p:spPr>
            <a:xfrm>
              <a:off x="6503448" y="2799495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3200" dirty="0">
                  <a:solidFill>
                    <a:schemeClr val="accent6"/>
                  </a:solidFill>
                </a:rPr>
                <a:t>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58858EF-A4F4-F5F0-1ADA-FDEB9E50A6A4}"/>
                    </a:ext>
                  </a:extLst>
                </p:cNvPr>
                <p:cNvSpPr txBox="1"/>
                <p:nvPr/>
              </p:nvSpPr>
              <p:spPr>
                <a:xfrm>
                  <a:off x="10504714" y="1100201"/>
                  <a:ext cx="679399" cy="552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𝒎𝒊𝒔𝒔</m:t>
                          </m:r>
                        </m:sup>
                      </m:sSubSup>
                    </m:oMath>
                  </a14:m>
                  <a:r>
                    <a:rPr lang="en-IN" sz="28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358858EF-A4F4-F5F0-1ADA-FDEB9E50A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4714" y="1100201"/>
                  <a:ext cx="679399" cy="552331"/>
                </a:xfrm>
                <a:prstGeom prst="rect">
                  <a:avLst/>
                </a:prstGeom>
                <a:blipFill>
                  <a:blip r:embed="rId7"/>
                  <a:stretch>
                    <a:fillRect r="-3125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EE6499B-8382-B2BB-5A1F-A2952788C6CD}"/>
                </a:ext>
              </a:extLst>
            </p:cNvPr>
            <p:cNvSpPr txBox="1"/>
            <p:nvPr/>
          </p:nvSpPr>
          <p:spPr>
            <a:xfrm>
              <a:off x="5941335" y="3170697"/>
              <a:ext cx="1563914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2000" dirty="0"/>
                <a:t>(SM particle)</a:t>
              </a:r>
            </a:p>
          </p:txBody>
        </p:sp>
        <p:sp>
          <p:nvSpPr>
            <p:cNvPr id="91" name="Right Bracket 90">
              <a:extLst>
                <a:ext uri="{FF2B5EF4-FFF2-40B4-BE49-F238E27FC236}">
                  <a16:creationId xmlns:a16="http://schemas.microsoft.com/office/drawing/2014/main" id="{E7443FE9-320C-B4C7-FE4D-A0CD8275EB4E}"/>
                </a:ext>
              </a:extLst>
            </p:cNvPr>
            <p:cNvSpPr/>
            <p:nvPr/>
          </p:nvSpPr>
          <p:spPr>
            <a:xfrm rot="20074306">
              <a:off x="9941040" y="895487"/>
              <a:ext cx="453801" cy="1276151"/>
            </a:xfrm>
            <a:prstGeom prst="rightBracket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5ECF7C5-C8D3-5469-8D51-9A86C071D7F8}"/>
                </a:ext>
              </a:extLst>
            </p:cNvPr>
            <p:cNvSpPr txBox="1"/>
            <p:nvPr/>
          </p:nvSpPr>
          <p:spPr>
            <a:xfrm>
              <a:off x="10539232" y="1646054"/>
              <a:ext cx="1578336" cy="494696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1600" dirty="0"/>
                <a:t>(Measurable)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1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1A1A1-7D8F-33A4-75AC-47B341FDA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64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201BE-526E-9FD1-DABE-747BDD06F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>
                <a:solidFill>
                  <a:srgbClr val="1656A1"/>
                </a:solidFill>
              </a:rPr>
              <a:t>21 October 2024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4AA08-4692-F4FA-5BB9-9675FC98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FEB8E-EEF1-C91F-AB95-E9D60719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Mono Higgs Searches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DFB45-7E08-8847-9C52-C5BBCCF147B7}"/>
              </a:ext>
            </a:extLst>
          </p:cNvPr>
          <p:cNvSpPr txBox="1"/>
          <p:nvPr/>
        </p:nvSpPr>
        <p:spPr>
          <a:xfrm>
            <a:off x="387261" y="1230085"/>
            <a:ext cx="4466408" cy="278674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000" dirty="0"/>
              <a:t>No Initial State Radiation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More closely connected to DM production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/>
              <a:t>Signal Signature has a high MET trail which helps to separate the signal from background.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A8DCB6-57C7-B398-70A1-C4075F91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543" y="376607"/>
            <a:ext cx="3819525" cy="280847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301BFF-8E58-1704-4DEC-DF9470C94140}"/>
              </a:ext>
            </a:extLst>
          </p:cNvPr>
          <p:cNvGrpSpPr/>
          <p:nvPr/>
        </p:nvGrpSpPr>
        <p:grpSpPr>
          <a:xfrm>
            <a:off x="5120975" y="3429000"/>
            <a:ext cx="3361334" cy="2285383"/>
            <a:chOff x="6688518" y="3555395"/>
            <a:chExt cx="3361334" cy="228538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9FEF3C-5DBE-4509-8540-672053099573}"/>
                </a:ext>
              </a:extLst>
            </p:cNvPr>
            <p:cNvGrpSpPr/>
            <p:nvPr/>
          </p:nvGrpSpPr>
          <p:grpSpPr>
            <a:xfrm>
              <a:off x="6688518" y="3744936"/>
              <a:ext cx="2681935" cy="1730717"/>
              <a:chOff x="910394" y="4290043"/>
              <a:chExt cx="2681935" cy="173071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31D43DE-DA08-89BE-5710-D499782271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49768" y="5442037"/>
                <a:ext cx="616685" cy="3332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D6308E9-601B-6BC4-898F-CE83D61782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49768" y="4833964"/>
                <a:ext cx="616685" cy="3507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25F0821-4224-6C32-402D-B10E09FA31AE}"/>
                  </a:ext>
                </a:extLst>
              </p:cNvPr>
              <p:cNvSpPr/>
              <p:nvPr/>
            </p:nvSpPr>
            <p:spPr>
              <a:xfrm>
                <a:off x="1801678" y="5052994"/>
                <a:ext cx="566433" cy="503299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D30EA2F-234D-4E60-C0EA-C8BF04E5C8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5040" y="5126067"/>
                <a:ext cx="685665" cy="178416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B5CAEA8-83AB-D124-ADC0-51141CA8E5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11433" y="4719428"/>
                <a:ext cx="206930" cy="352283"/>
              </a:xfrm>
              <a:prstGeom prst="line">
                <a:avLst/>
              </a:prstGeom>
              <a:ln w="2857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25FEA135-73B6-F3E2-5EE1-4CED726E9804}"/>
                  </a:ext>
                </a:extLst>
              </p:cNvPr>
              <p:cNvSpPr/>
              <p:nvPr/>
            </p:nvSpPr>
            <p:spPr>
              <a:xfrm rot="7454665">
                <a:off x="1529401" y="4954823"/>
                <a:ext cx="120770" cy="15527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7E9EA15D-26E3-4C46-D0EE-0A409AF62B88}"/>
                  </a:ext>
                </a:extLst>
              </p:cNvPr>
              <p:cNvSpPr/>
              <p:nvPr/>
            </p:nvSpPr>
            <p:spPr>
              <a:xfrm rot="14212402">
                <a:off x="1605648" y="5488558"/>
                <a:ext cx="120770" cy="155276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4BFA8D5-0A0A-8D89-E690-141E49C9C513}"/>
                      </a:ext>
                    </a:extLst>
                  </p:cNvPr>
                  <p:cNvSpPr txBox="1"/>
                  <p:nvPr/>
                </p:nvSpPr>
                <p:spPr>
                  <a:xfrm>
                    <a:off x="964428" y="4500001"/>
                    <a:ext cx="441646" cy="52651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4BFA8D5-0A0A-8D89-E690-141E49C9C5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428" y="4500001"/>
                    <a:ext cx="441646" cy="52651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92B5B0C-A2ED-1B05-CBFA-4417B4F47AE9}"/>
                      </a:ext>
                    </a:extLst>
                  </p:cNvPr>
                  <p:cNvSpPr txBox="1"/>
                  <p:nvPr/>
                </p:nvSpPr>
                <p:spPr>
                  <a:xfrm>
                    <a:off x="910394" y="5494246"/>
                    <a:ext cx="441646" cy="526514"/>
                  </a:xfrm>
                  <a:prstGeom prst="rect">
                    <a:avLst/>
                  </a:prstGeom>
                </p:spPr>
                <p:txBody>
                  <a:bodyPr vert="horz" wrap="none" lIns="0" tIns="0" rIns="0" bIns="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492B5B0C-A2ED-1B05-CBFA-4417B4F47A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0394" y="5494246"/>
                    <a:ext cx="441646" cy="5265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4576122-D824-FD16-B4B7-B995625521CB}"/>
                      </a:ext>
                    </a:extLst>
                  </p:cNvPr>
                  <p:cNvSpPr txBox="1"/>
                  <p:nvPr/>
                </p:nvSpPr>
                <p:spPr>
                  <a:xfrm>
                    <a:off x="2198436" y="4290043"/>
                    <a:ext cx="892629" cy="4388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4576122-D824-FD16-B4B7-B995625521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8436" y="4290043"/>
                    <a:ext cx="892629" cy="4388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519426A-9104-811E-AEC1-331BC799D141}"/>
                      </a:ext>
                    </a:extLst>
                  </p:cNvPr>
                  <p:cNvSpPr txBox="1"/>
                  <p:nvPr/>
                </p:nvSpPr>
                <p:spPr>
                  <a:xfrm>
                    <a:off x="2699700" y="4804246"/>
                    <a:ext cx="892629" cy="438854"/>
                  </a:xfrm>
                  <a:prstGeom prst="rect">
                    <a:avLst/>
                  </a:prstGeom>
                </p:spPr>
                <p:txBody>
                  <a:bodyPr vert="horz" wrap="square" lIns="91440" tIns="45720" rIns="91440" bIns="45720" rtlCol="0" anchor="ctr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</m:ac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B519426A-9104-811E-AEC1-331BC799D1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9700" y="4804246"/>
                    <a:ext cx="892629" cy="4388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12FD05-799E-365C-61D1-58A2BE11DDB3}"/>
                    </a:ext>
                  </a:extLst>
                </p:cNvPr>
                <p:cNvSpPr txBox="1"/>
                <p:nvPr/>
              </p:nvSpPr>
              <p:spPr>
                <a:xfrm>
                  <a:off x="9370453" y="3555395"/>
                  <a:ext cx="679399" cy="552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𝒎𝒊𝒔𝒔</m:t>
                          </m:r>
                        </m:sup>
                      </m:sSubSup>
                    </m:oMath>
                  </a14:m>
                  <a:r>
                    <a:rPr lang="en-IN" sz="2800" dirty="0">
                      <a:solidFill>
                        <a:srgbClr val="FF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912FD05-799E-365C-61D1-58A2BE11D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453" y="3555395"/>
                  <a:ext cx="679399" cy="552331"/>
                </a:xfrm>
                <a:prstGeom prst="rect">
                  <a:avLst/>
                </a:prstGeom>
                <a:blipFill>
                  <a:blip r:embed="rId7"/>
                  <a:stretch>
                    <a:fillRect r="-3243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ight Bracket 11">
              <a:extLst>
                <a:ext uri="{FF2B5EF4-FFF2-40B4-BE49-F238E27FC236}">
                  <a16:creationId xmlns:a16="http://schemas.microsoft.com/office/drawing/2014/main" id="{06204D20-E7B6-F5A4-BA95-B0E98AA03960}"/>
                </a:ext>
              </a:extLst>
            </p:cNvPr>
            <p:cNvSpPr/>
            <p:nvPr/>
          </p:nvSpPr>
          <p:spPr>
            <a:xfrm rot="20074306">
              <a:off x="9088748" y="3666904"/>
              <a:ext cx="224060" cy="667802"/>
            </a:xfrm>
            <a:prstGeom prst="rightBracket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B4DF4BB-E390-2034-7C46-061C1B25F2AB}"/>
                </a:ext>
              </a:extLst>
            </p:cNvPr>
            <p:cNvCxnSpPr>
              <a:cxnSpLocks/>
            </p:cNvCxnSpPr>
            <p:nvPr/>
          </p:nvCxnSpPr>
          <p:spPr>
            <a:xfrm>
              <a:off x="7999456" y="4979807"/>
              <a:ext cx="423418" cy="4958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A7EE1A-D87C-9FB0-4F4C-3A41C0980680}"/>
                </a:ext>
              </a:extLst>
            </p:cNvPr>
            <p:cNvSpPr txBox="1"/>
            <p:nvPr/>
          </p:nvSpPr>
          <p:spPr>
            <a:xfrm>
              <a:off x="8249490" y="5475653"/>
              <a:ext cx="707572" cy="365125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IN" sz="3200" dirty="0">
                  <a:solidFill>
                    <a:schemeClr val="accent6"/>
                  </a:solidFill>
                </a:rPr>
                <a:t>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5FF0DA-C554-B6E5-EA2B-C5EF7D12B0D3}"/>
              </a:ext>
            </a:extLst>
          </p:cNvPr>
          <p:cNvGrpSpPr/>
          <p:nvPr/>
        </p:nvGrpSpPr>
        <p:grpSpPr>
          <a:xfrm rot="1446134">
            <a:off x="7365913" y="4973772"/>
            <a:ext cx="967346" cy="1066464"/>
            <a:chOff x="10774392" y="222972"/>
            <a:chExt cx="967346" cy="1066464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9E2CC5-56CD-4316-2E26-76E9D59503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4392" y="483079"/>
              <a:ext cx="474453" cy="52621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862C820-610C-18F7-8B74-0673AFB79B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4392" y="1009291"/>
              <a:ext cx="629729" cy="12076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93BA3F5B-04FB-799E-9E63-D09156742477}"/>
                </a:ext>
              </a:extLst>
            </p:cNvPr>
            <p:cNvSpPr/>
            <p:nvPr/>
          </p:nvSpPr>
          <p:spPr>
            <a:xfrm rot="13318394">
              <a:off x="10981426" y="629728"/>
              <a:ext cx="120770" cy="155276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DA64D0F9-36E8-3D5D-3FD0-EC8400989B99}"/>
                </a:ext>
              </a:extLst>
            </p:cNvPr>
            <p:cNvSpPr/>
            <p:nvPr/>
          </p:nvSpPr>
          <p:spPr>
            <a:xfrm rot="6000162">
              <a:off x="11078243" y="999562"/>
              <a:ext cx="120770" cy="155276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CA2CCF-3B2D-13AD-E1AD-A2073DE3732F}"/>
                    </a:ext>
                  </a:extLst>
                </p:cNvPr>
                <p:cNvSpPr txBox="1"/>
                <p:nvPr/>
              </p:nvSpPr>
              <p:spPr>
                <a:xfrm>
                  <a:off x="11291742" y="222972"/>
                  <a:ext cx="304313" cy="31875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IN" sz="1600" b="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CA2CCF-3B2D-13AD-E1AD-A2073DE373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742" y="222972"/>
                  <a:ext cx="304313" cy="318752"/>
                </a:xfrm>
                <a:prstGeom prst="rect">
                  <a:avLst/>
                </a:prstGeom>
                <a:blipFill>
                  <a:blip r:embed="rId8"/>
                  <a:stretch>
                    <a:fillRect r="-2388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6AF28D3-11E4-C032-9239-9938D71B9D52}"/>
                    </a:ext>
                  </a:extLst>
                </p:cNvPr>
                <p:cNvSpPr txBox="1"/>
                <p:nvPr/>
              </p:nvSpPr>
              <p:spPr>
                <a:xfrm>
                  <a:off x="11437425" y="970684"/>
                  <a:ext cx="304313" cy="31875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IN" sz="1600" b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6AF28D3-11E4-C032-9239-9938D71B9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425" y="970684"/>
                  <a:ext cx="304313" cy="31875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00CD49A-B437-3728-D107-2925F9149E33}"/>
              </a:ext>
            </a:extLst>
          </p:cNvPr>
          <p:cNvSpPr txBox="1"/>
          <p:nvPr/>
        </p:nvSpPr>
        <p:spPr>
          <a:xfrm>
            <a:off x="8697686" y="4057395"/>
            <a:ext cx="3058885" cy="7960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/>
              <a:t>H(125)-&gt;bb branching ratio is ~ 57%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9E85B4-4B48-0C2B-144E-13CBA45AB1CB}"/>
              </a:ext>
            </a:extLst>
          </p:cNvPr>
          <p:cNvCxnSpPr/>
          <p:nvPr/>
        </p:nvCxnSpPr>
        <p:spPr>
          <a:xfrm>
            <a:off x="9296400" y="376607"/>
            <a:ext cx="0" cy="280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9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65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Other backgrounds </a:t>
            </a:r>
            <a:r>
              <a:rPr lang="en-IN" sz="3600" dirty="0"/>
              <a:t>(continued)</a:t>
            </a:r>
          </a:p>
        </p:txBody>
      </p:sp>
      <p:pic>
        <p:nvPicPr>
          <p:cNvPr id="5122" name="Picture 2" descr="1: Drell-Yan process: a quark of one hadron and an antiquark of another...  | Download Scientific Diagram">
            <a:extLst>
              <a:ext uri="{FF2B5EF4-FFF2-40B4-BE49-F238E27FC236}">
                <a16:creationId xmlns:a16="http://schemas.microsoft.com/office/drawing/2014/main" id="{DE683787-B074-1DA6-952F-4134B0BD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" y="1125999"/>
            <a:ext cx="3687536" cy="225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D092AF-E0BD-A62A-CCBE-3806B3EF1BFB}"/>
              </a:ext>
            </a:extLst>
          </p:cNvPr>
          <p:cNvSpPr txBox="1"/>
          <p:nvPr/>
        </p:nvSpPr>
        <p:spPr>
          <a:xfrm>
            <a:off x="1219200" y="3762954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 err="1">
                <a:hlinkClick r:id="rId3"/>
              </a:rPr>
              <a:t>Drell-Yan+Jets</a:t>
            </a:r>
            <a:endParaRPr lang="en-IN" sz="2800" dirty="0"/>
          </a:p>
        </p:txBody>
      </p:sp>
      <p:pic>
        <p:nvPicPr>
          <p:cNvPr id="5124" name="Picture 4" descr="12: LO Feynman diagrams for semileptonic diboson production in WZ and... |  Download Scientific Diagram">
            <a:extLst>
              <a:ext uri="{FF2B5EF4-FFF2-40B4-BE49-F238E27FC236}">
                <a16:creationId xmlns:a16="http://schemas.microsoft.com/office/drawing/2014/main" id="{01EE5C68-03E3-859D-34B5-F4671090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893" y="0"/>
            <a:ext cx="5591175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18EAA676-2116-D9CA-8001-5455C5F4FA9C}"/>
              </a:ext>
            </a:extLst>
          </p:cNvPr>
          <p:cNvSpPr txBox="1"/>
          <p:nvPr/>
        </p:nvSpPr>
        <p:spPr>
          <a:xfrm>
            <a:off x="8089670" y="2274186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 err="1">
                <a:hlinkClick r:id="rId5"/>
              </a:rPr>
              <a:t>Diboson</a:t>
            </a:r>
            <a:r>
              <a:rPr lang="en-IN" sz="2800" dirty="0">
                <a:hlinkClick r:id="rId5"/>
              </a:rPr>
              <a:t> VV</a:t>
            </a:r>
            <a:endParaRPr lang="en-IN" sz="2800" dirty="0"/>
          </a:p>
        </p:txBody>
      </p:sp>
      <p:pic>
        <p:nvPicPr>
          <p:cNvPr id="5126" name="Picture 6" descr="WHZH&#10;        Introduction">
            <a:extLst>
              <a:ext uri="{FF2B5EF4-FFF2-40B4-BE49-F238E27FC236}">
                <a16:creationId xmlns:a16="http://schemas.microsoft.com/office/drawing/2014/main" id="{8E86CD3E-9A86-40B6-75FB-B2AB847E1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25" y="3207209"/>
            <a:ext cx="7739743" cy="184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AC49E-1B35-00E5-571C-82BFA2B75A8E}"/>
              </a:ext>
            </a:extLst>
          </p:cNvPr>
          <p:cNvSpPr txBox="1"/>
          <p:nvPr/>
        </p:nvSpPr>
        <p:spPr>
          <a:xfrm>
            <a:off x="6839480" y="5258006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hlinkClick r:id="rId7"/>
              </a:rPr>
              <a:t>SM-Higgs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3879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9A6A7-7489-2DC7-74DE-E96F2258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66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8347B5-23EE-3C10-8853-F86CF17D1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98341E-8A3B-A8F9-FEB5-03F841CE8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757E3F-D047-AA74-21BB-2F7EF8C9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Other backgrounds</a:t>
            </a:r>
          </a:p>
        </p:txBody>
      </p:sp>
      <p:pic>
        <p:nvPicPr>
          <p:cNvPr id="2050" name="Picture 2" descr="latex:feynman [CMS Wiki Pages]">
            <a:extLst>
              <a:ext uri="{FF2B5EF4-FFF2-40B4-BE49-F238E27FC236}">
                <a16:creationId xmlns:a16="http://schemas.microsoft.com/office/drawing/2014/main" id="{A458D8D1-540F-7AC1-10AE-0E104AB95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4" y="1598442"/>
            <a:ext cx="3309077" cy="25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14DDF4-387E-E10D-7935-7812B2EA870D}"/>
              </a:ext>
            </a:extLst>
          </p:cNvPr>
          <p:cNvSpPr txBox="1"/>
          <p:nvPr/>
        </p:nvSpPr>
        <p:spPr>
          <a:xfrm>
            <a:off x="1719942" y="4277060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 err="1">
                <a:hlinkClick r:id="rId3"/>
              </a:rPr>
              <a:t>W+Jets</a:t>
            </a:r>
            <a:endParaRPr lang="en-IN" sz="2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64BB318-771F-2D8B-109A-D14736F65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00" r="47115" b="12515"/>
          <a:stretch/>
        </p:blipFill>
        <p:spPr bwMode="auto">
          <a:xfrm>
            <a:off x="6605229" y="1669185"/>
            <a:ext cx="3778022" cy="200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BA83F5-7646-B97E-1F8B-A428FA6413F4}"/>
              </a:ext>
            </a:extLst>
          </p:cNvPr>
          <p:cNvSpPr txBox="1"/>
          <p:nvPr/>
        </p:nvSpPr>
        <p:spPr>
          <a:xfrm>
            <a:off x="7351240" y="4277060"/>
            <a:ext cx="2286000" cy="381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800" dirty="0">
                <a:hlinkClick r:id="rId6"/>
              </a:rPr>
              <a:t>Single Top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56221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896F65-60B1-6D5D-A66B-86B19AC1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67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D63778-6F9B-B7C0-324A-C0D27C596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5A1688-4DB1-8842-2989-DF4315D72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E72D88-A69A-EB0F-C533-628667A8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Triggers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7AF9B1-E563-7FB8-6555-40A7089FFA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896" y="1207483"/>
            <a:ext cx="5980060" cy="4866746"/>
          </a:xfrm>
        </p:spPr>
        <p:txBody>
          <a:bodyPr>
            <a:normAutofit/>
          </a:bodyPr>
          <a:lstStyle/>
          <a:p>
            <a:r>
              <a:rPr lang="en-IN" sz="2400" dirty="0"/>
              <a:t>Triggers are fast data acquisition selectors. </a:t>
            </a:r>
          </a:p>
          <a:p>
            <a:r>
              <a:rPr lang="en-IN" sz="2400" dirty="0"/>
              <a:t>A trigger ‘turns on’ when a group of physics components are satisfied for a proton-proton collision event.</a:t>
            </a:r>
          </a:p>
          <a:p>
            <a:r>
              <a:rPr lang="en-IN" sz="2400" dirty="0"/>
              <a:t>For this analysis, we use a High-Level Trigger which is triggered when </a:t>
            </a:r>
            <a:r>
              <a:rPr lang="en-IN" sz="2400" u="sng" dirty="0"/>
              <a:t>energies of all the reconstructed MET </a:t>
            </a:r>
            <a:r>
              <a:rPr lang="en-IN" sz="2400" dirty="0"/>
              <a:t>in an event </a:t>
            </a:r>
            <a:r>
              <a:rPr lang="en-IN" sz="2400" u="sng" dirty="0"/>
              <a:t>don’t have a muon contribution</a:t>
            </a:r>
            <a:r>
              <a:rPr lang="en-IN" sz="2400" dirty="0"/>
              <a:t> in them.</a:t>
            </a:r>
          </a:p>
          <a:p>
            <a:r>
              <a:rPr lang="en-IN" sz="2400" dirty="0"/>
              <a:t>This is done to avoid situations in which we have a muon contribution in MET which we want to probe independently of the MET.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70AD0-01BD-B5B3-340A-C8C145C9118D}"/>
              </a:ext>
            </a:extLst>
          </p:cNvPr>
          <p:cNvSpPr txBox="1"/>
          <p:nvPr/>
        </p:nvSpPr>
        <p:spPr>
          <a:xfrm>
            <a:off x="672860" y="5570376"/>
            <a:ext cx="4930710" cy="50385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dirty="0"/>
              <a:t>HLT.PFMETNoMu120_PFMHTNoMu120_IDTight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DD01FA-C9EB-F75F-0278-F8307781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928" y="181582"/>
            <a:ext cx="5423140" cy="522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DDBF6-A5A7-84A2-3D4E-6E9FC4DA1ACC}"/>
              </a:ext>
            </a:extLst>
          </p:cNvPr>
          <p:cNvSpPr txBox="1"/>
          <p:nvPr/>
        </p:nvSpPr>
        <p:spPr>
          <a:xfrm>
            <a:off x="7442931" y="5493551"/>
            <a:ext cx="3660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https://cds.cern.ch/record/2712881</a:t>
            </a:r>
          </a:p>
        </p:txBody>
      </p:sp>
    </p:spTree>
    <p:extLst>
      <p:ext uri="{BB962C8B-B14F-4D97-AF65-F5344CB8AC3E}">
        <p14:creationId xmlns:p14="http://schemas.microsoft.com/office/powerpoint/2010/main" val="73341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869C2-0DDC-ED73-3638-B9B700BE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>
                <a:solidFill>
                  <a:srgbClr val="1656A1"/>
                </a:solidFill>
              </a:rPr>
              <a:pPr algn="l"/>
              <a:t>68</a:t>
            </a:fld>
            <a:endParaRPr lang="en-IN" dirty="0">
              <a:solidFill>
                <a:srgbClr val="1656A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EC723-8379-1300-68C4-2A3C09455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>
                <a:solidFill>
                  <a:srgbClr val="1656A1"/>
                </a:solidFill>
              </a:rPr>
              <a:t>21 October 2024</a:t>
            </a:fld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1CAF1-EAE5-AF59-37C7-253476E9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>
                <a:solidFill>
                  <a:srgbClr val="1656A1"/>
                </a:solidFill>
              </a:rPr>
              <a:t>Prayag Yadav | School of Physics</a:t>
            </a:r>
            <a:endParaRPr lang="en-IN" sz="1300" dirty="0">
              <a:solidFill>
                <a:srgbClr val="1656A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1B4609-708C-B653-7900-151B3C33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The 2HDMa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389B5-427B-2ADB-FCDE-0005FCA9C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5" r="1115" b="798"/>
          <a:stretch/>
        </p:blipFill>
        <p:spPr>
          <a:xfrm>
            <a:off x="7565366" y="349666"/>
            <a:ext cx="3838755" cy="2985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5BCC8C-E898-7180-34F0-F8676ED2E848}"/>
              </a:ext>
            </a:extLst>
          </p:cNvPr>
          <p:cNvSpPr txBox="1"/>
          <p:nvPr/>
        </p:nvSpPr>
        <p:spPr>
          <a:xfrm>
            <a:off x="7059282" y="3999953"/>
            <a:ext cx="4660822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2HDM = Two Higgs Doublet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0AEF8-FE10-6966-B0CF-9BDA3C573B96}"/>
              </a:ext>
            </a:extLst>
          </p:cNvPr>
          <p:cNvSpPr txBox="1"/>
          <p:nvPr/>
        </p:nvSpPr>
        <p:spPr>
          <a:xfrm>
            <a:off x="7056249" y="4924274"/>
            <a:ext cx="4660822" cy="9244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400" dirty="0">
                <a:solidFill>
                  <a:srgbClr val="FF0000"/>
                </a:solidFill>
              </a:rPr>
              <a:t>2HDMa = Two Higgs Doublet Model with a pseudoscalar mediator ‘a’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1CC45-BBD9-DE59-3123-5787AF6F6279}"/>
              </a:ext>
            </a:extLst>
          </p:cNvPr>
          <p:cNvSpPr txBox="1"/>
          <p:nvPr/>
        </p:nvSpPr>
        <p:spPr>
          <a:xfrm>
            <a:off x="396815" y="1052423"/>
            <a:ext cx="4891177" cy="5607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IN" sz="5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A952C1-F233-F1D4-60E0-C2BD5E84E571}"/>
              </a:ext>
            </a:extLst>
          </p:cNvPr>
          <p:cNvSpPr txBox="1"/>
          <p:nvPr/>
        </p:nvSpPr>
        <p:spPr>
          <a:xfrm>
            <a:off x="112143" y="897705"/>
            <a:ext cx="5598543" cy="3178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2000" dirty="0"/>
              <a:t>A supersymmetric model to explain dark matter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091ABF-139F-C696-08C6-7C91F65E3BBB}"/>
              </a:ext>
            </a:extLst>
          </p:cNvPr>
          <p:cNvGrpSpPr/>
          <p:nvPr/>
        </p:nvGrpSpPr>
        <p:grpSpPr>
          <a:xfrm>
            <a:off x="10774392" y="222972"/>
            <a:ext cx="967346" cy="1066464"/>
            <a:chOff x="10774392" y="222972"/>
            <a:chExt cx="967346" cy="106646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622185-7D67-19B3-13E9-6FA9DDD91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74392" y="483079"/>
              <a:ext cx="474453" cy="52621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741FBB7-CE56-2E7D-9F01-9A55ABAC11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74392" y="1009291"/>
              <a:ext cx="629729" cy="12076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5FACB458-374E-C9F2-99B2-A086F8EF3713}"/>
                </a:ext>
              </a:extLst>
            </p:cNvPr>
            <p:cNvSpPr/>
            <p:nvPr/>
          </p:nvSpPr>
          <p:spPr>
            <a:xfrm rot="13318394">
              <a:off x="10981426" y="629728"/>
              <a:ext cx="120770" cy="155276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17CFEF72-A655-C2AF-7086-1239A80AF986}"/>
                </a:ext>
              </a:extLst>
            </p:cNvPr>
            <p:cNvSpPr/>
            <p:nvPr/>
          </p:nvSpPr>
          <p:spPr>
            <a:xfrm rot="6000162">
              <a:off x="11078243" y="999562"/>
              <a:ext cx="120770" cy="155276"/>
            </a:xfrm>
            <a:prstGeom prst="triangl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EC1B3AD-A52D-4B42-2C39-F161827ECBC5}"/>
                    </a:ext>
                  </a:extLst>
                </p:cNvPr>
                <p:cNvSpPr txBox="1"/>
                <p:nvPr/>
              </p:nvSpPr>
              <p:spPr>
                <a:xfrm>
                  <a:off x="11291742" y="222972"/>
                  <a:ext cx="304313" cy="31875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oMath>
                    </m:oMathPara>
                  </a14:m>
                  <a:endParaRPr lang="en-IN" sz="1600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EC1B3AD-A52D-4B42-2C39-F161827ECB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1742" y="222972"/>
                  <a:ext cx="304313" cy="318752"/>
                </a:xfrm>
                <a:prstGeom prst="rect">
                  <a:avLst/>
                </a:prstGeom>
                <a:blipFill>
                  <a:blip r:embed="rId4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7FC3A-F02F-1165-8826-6D5EE00D5144}"/>
                    </a:ext>
                  </a:extLst>
                </p:cNvPr>
                <p:cNvSpPr txBox="1"/>
                <p:nvPr/>
              </p:nvSpPr>
              <p:spPr>
                <a:xfrm>
                  <a:off x="11437425" y="970684"/>
                  <a:ext cx="304313" cy="31875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IN" sz="1600" b="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7FC3A-F02F-1165-8826-6D5EE00D5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37425" y="970684"/>
                  <a:ext cx="304313" cy="3187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C40527D-FCAC-3D67-3886-3CE7803BB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896" y="3078698"/>
            <a:ext cx="6989953" cy="1807557"/>
          </a:xfrm>
        </p:spPr>
        <p:txBody>
          <a:bodyPr>
            <a:normAutofit/>
          </a:bodyPr>
          <a:lstStyle/>
          <a:p>
            <a:r>
              <a:rPr lang="en-IN" sz="1800" dirty="0"/>
              <a:t>The Higgs SM ‘h’ produced can decay through many channels.</a:t>
            </a:r>
            <a:endParaRPr lang="en-IN" sz="1400" dirty="0"/>
          </a:p>
          <a:p>
            <a:r>
              <a:rPr lang="en-IN" sz="1800" dirty="0"/>
              <a:t>One of these channels is the </a:t>
            </a:r>
            <a:r>
              <a:rPr lang="en-IN" sz="1800" b="1" dirty="0"/>
              <a:t>Higgs to two b-quarks</a:t>
            </a:r>
            <a:r>
              <a:rPr lang="en-IN" sz="1800" dirty="0"/>
              <a:t>.</a:t>
            </a:r>
          </a:p>
          <a:p>
            <a:r>
              <a:rPr lang="en-IN" sz="1800" dirty="0"/>
              <a:t>These b quarks produce </a:t>
            </a:r>
            <a:r>
              <a:rPr lang="en-IN" sz="1800" b="1" dirty="0"/>
              <a:t>jets</a:t>
            </a:r>
            <a:r>
              <a:rPr lang="en-IN" sz="1800" dirty="0"/>
              <a:t> of particles.</a:t>
            </a:r>
          </a:p>
          <a:p>
            <a:r>
              <a:rPr lang="en-IN" sz="1800" dirty="0"/>
              <a:t>The Dark matter particles go undetected and lead to a </a:t>
            </a:r>
            <a:r>
              <a:rPr lang="en-IN" sz="1800" b="1" dirty="0"/>
              <a:t>large missing momentum</a:t>
            </a:r>
            <a:r>
              <a:rPr lang="en-IN" sz="1800" dirty="0"/>
              <a:t>.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56711C-BC95-E127-0BE2-571566757B61}"/>
              </a:ext>
            </a:extLst>
          </p:cNvPr>
          <p:cNvGrpSpPr/>
          <p:nvPr/>
        </p:nvGrpSpPr>
        <p:grpSpPr>
          <a:xfrm>
            <a:off x="575993" y="4924274"/>
            <a:ext cx="6083599" cy="1112808"/>
            <a:chOff x="6" y="890902"/>
            <a:chExt cx="11028667" cy="632846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0F3702-7CAB-673F-7B93-03E332926D7F}"/>
                </a:ext>
              </a:extLst>
            </p:cNvPr>
            <p:cNvSpPr/>
            <p:nvPr/>
          </p:nvSpPr>
          <p:spPr>
            <a:xfrm>
              <a:off x="6" y="890902"/>
              <a:ext cx="11028667" cy="632846"/>
            </a:xfrm>
            <a:prstGeom prst="rect">
              <a:avLst/>
            </a:prstGeom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D99D45-FB77-3AF5-2C3E-044552095990}"/>
                    </a:ext>
                  </a:extLst>
                </p:cNvPr>
                <p:cNvSpPr txBox="1"/>
                <p:nvPr/>
              </p:nvSpPr>
              <p:spPr>
                <a:xfrm>
                  <a:off x="6" y="1074969"/>
                  <a:ext cx="11028667" cy="448779"/>
                </a:xfrm>
                <a:prstGeom prst="rect">
                  <a:avLst/>
                </a:prstGeom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10490" tIns="110490" rIns="110490" bIns="110490" numCol="1" spcCol="1270" anchor="ctr" anchorCtr="0">
                  <a:noAutofit/>
                </a:bodyPr>
                <a:lstStyle/>
                <a:p>
                  <a:pPr algn="ctr" defTabSz="1289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IN" sz="3200" b="1" dirty="0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rPr>
                    <a:t>Final state: </a:t>
                  </a:r>
                  <a14:m>
                    <m:oMath xmlns:m="http://schemas.openxmlformats.org/officeDocument/2006/math">
                      <m:r>
                        <a:rPr lang="en-IN" sz="3200" b="1" i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IN" sz="3200" b="1" i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  <m:r>
                        <a:rPr lang="en-IN" sz="3200" b="1" i="1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IN" sz="3200" b="1" i="1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Sup>
                        <m:sSubSupPr>
                          <m:ctrlP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  <m:sup>
                          <m:r>
                            <a:rPr lang="en-IN" sz="3200" b="1" i="1" smtClean="0">
                              <a:ln w="22225">
                                <a:solidFill>
                                  <a:schemeClr val="accent2"/>
                                </a:solidFill>
                                <a:prstDash val="solid"/>
                              </a:ln>
                              <a:solidFill>
                                <a:schemeClr val="accent2">
                                  <a:lumMod val="40000"/>
                                  <a:lumOff val="6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𝒎𝒊𝒔𝒔</m:t>
                          </m:r>
                        </m:sup>
                      </m:sSubSup>
                    </m:oMath>
                  </a14:m>
                  <a:endParaRPr lang="en-IN" sz="3200" b="1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  <a:p>
                  <a:pPr marL="0" lvl="0" indent="0" algn="ctr" defTabSz="1289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2900" b="1" kern="1200" dirty="0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3D99D45-FB77-3AF5-2C3E-044552095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" y="1074969"/>
                  <a:ext cx="11028667" cy="448779"/>
                </a:xfrm>
                <a:prstGeom prst="rect">
                  <a:avLst/>
                </a:prstGeom>
                <a:blipFill>
                  <a:blip r:embed="rId6"/>
                  <a:stretch>
                    <a:fillRect t="-1567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4147388-E833-7E22-417F-8562D464A5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815" y="1215568"/>
                <a:ext cx="6989953" cy="211948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IN" sz="1800" dirty="0"/>
                  <a:t>The 2HDM Model proposes </a:t>
                </a:r>
                <a:r>
                  <a:rPr lang="en-IN" sz="1800" b="1" dirty="0"/>
                  <a:t>five Higgs </a:t>
                </a:r>
                <a:r>
                  <a:rPr lang="en-IN" sz="1800" dirty="0"/>
                  <a:t>: </a:t>
                </a:r>
              </a:p>
              <a:p>
                <a:pPr lvl="1"/>
                <a:r>
                  <a:rPr lang="en-IN" sz="1400" dirty="0"/>
                  <a:t>Two neutral scalars (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IN" sz="1400" dirty="0"/>
                  <a:t> and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IN" sz="1400" dirty="0"/>
                  <a:t>)</a:t>
                </a:r>
              </a:p>
              <a:p>
                <a:pPr lvl="1"/>
                <a:r>
                  <a:rPr lang="en-IN" sz="1400" dirty="0"/>
                  <a:t>Pseudoscalar </a:t>
                </a:r>
                <a14:m>
                  <m:oMath xmlns:m="http://schemas.openxmlformats.org/officeDocument/2006/math"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IN" sz="1400" dirty="0"/>
                  <a:t> and</a:t>
                </a:r>
              </a:p>
              <a:p>
                <a:pPr lvl="1"/>
                <a:r>
                  <a:rPr lang="en-IN" sz="1400" dirty="0"/>
                  <a:t>Charged Higgs(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IN" sz="14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IN" sz="1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IN" sz="140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IN" sz="1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400" dirty="0"/>
                  <a:t>.)</a:t>
                </a:r>
              </a:p>
              <a:p>
                <a:r>
                  <a:rPr lang="en-IN" sz="1800" dirty="0"/>
                  <a:t>The 2HDMa model introduces a new pseudoscalar ‘a’ which mediates interaction between Dark particles </a:t>
                </a:r>
                <a14:m>
                  <m:oMath xmlns:m="http://schemas.openxmlformats.org/officeDocument/2006/math">
                    <m:r>
                      <a:rPr lang="en-IN" sz="1800" i="1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IN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1800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180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</m:acc>
                  </m:oMath>
                </a14:m>
                <a:r>
                  <a:rPr lang="en-IN" sz="1800" dirty="0"/>
                  <a:t> .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4147388-E833-7E22-417F-8562D464A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15" y="1215568"/>
                <a:ext cx="6989953" cy="2119482"/>
              </a:xfrm>
              <a:prstGeom prst="rect">
                <a:avLst/>
              </a:prstGeom>
              <a:blipFill>
                <a:blip r:embed="rId7"/>
                <a:stretch>
                  <a:fillRect l="-523" t="-2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18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3A28-0302-8F04-2434-9EE5AA45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Coordinate System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68C9CC-7A92-D633-64E0-9824CEBB1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97"/>
          <a:stretch/>
        </p:blipFill>
        <p:spPr>
          <a:xfrm>
            <a:off x="7317658" y="365125"/>
            <a:ext cx="3075039" cy="28768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ECFBFC-2C8D-D066-F299-C13C7B14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035" y="3530538"/>
            <a:ext cx="5112775" cy="26205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225D8-C03A-4CF9-253B-060EE65F8663}"/>
              </a:ext>
            </a:extLst>
          </p:cNvPr>
          <p:cNvSpPr txBox="1"/>
          <p:nvPr/>
        </p:nvSpPr>
        <p:spPr>
          <a:xfrm>
            <a:off x="412955" y="1524000"/>
            <a:ext cx="55847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Interaction point(IP) is the origin of the coordinate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X direction points to the centre of the LHC 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Y direction points vertically upwards.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Z direction points towards the western side of beam axis.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positive angle from the x axis is the azimuthal angle </a:t>
            </a:r>
            <a:r>
              <a:rPr lang="el-GR" dirty="0"/>
              <a:t>φ</a:t>
            </a:r>
            <a:r>
              <a:rPr lang="en-IN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positive angle from the z axis is the polar angle </a:t>
            </a:r>
            <a:r>
              <a:rPr lang="el-GR" dirty="0"/>
              <a:t>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Pseudorapidity</a:t>
            </a:r>
            <a:r>
              <a:rPr lang="en-IN" dirty="0"/>
              <a:t> is defined as:</a:t>
            </a:r>
          </a:p>
        </p:txBody>
      </p:sp>
      <p:sp>
        <p:nvSpPr>
          <p:cNvPr id="24" name="TextBox 23">
            <a:hlinkClick r:id="rId4"/>
            <a:extLst>
              <a:ext uri="{FF2B5EF4-FFF2-40B4-BE49-F238E27FC236}">
                <a16:creationId xmlns:a16="http://schemas.microsoft.com/office/drawing/2014/main" id="{08A28EBF-D989-6D87-DA62-FBD440A09AFF}"/>
              </a:ext>
            </a:extLst>
          </p:cNvPr>
          <p:cNvSpPr txBox="1"/>
          <p:nvPr/>
        </p:nvSpPr>
        <p:spPr>
          <a:xfrm>
            <a:off x="8298657" y="6439687"/>
            <a:ext cx="28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https://tikz.net/axis3d_cms/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0C560E95-8AB6-7845-4B61-6B11DCB3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074" y="4762826"/>
            <a:ext cx="2646107" cy="72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3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7B7ADE-61D6-2EFE-A3DA-687FA654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7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B3E74E-1F95-5F7F-C479-D9113D58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020CF5-492D-4343-38BE-358F27FB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6C7CB1-0106-9965-C2F4-0A541B04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Top(e) Boosted Control Region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A1A8BB-FA95-E1FF-961E-35DB7548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3533"/>
            <a:ext cx="8853888" cy="393093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662485-3C30-3AA3-1DA4-9FABAA643E0B}"/>
              </a:ext>
            </a:extLst>
          </p:cNvPr>
          <p:cNvGrpSpPr/>
          <p:nvPr/>
        </p:nvGrpSpPr>
        <p:grpSpPr>
          <a:xfrm>
            <a:off x="4631111" y="1463532"/>
            <a:ext cx="3587493" cy="1910388"/>
            <a:chOff x="4665307" y="2412242"/>
            <a:chExt cx="3172408" cy="15737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BB6260-19F6-A565-A48B-70EA77013943}"/>
                </a:ext>
              </a:extLst>
            </p:cNvPr>
            <p:cNvSpPr/>
            <p:nvPr/>
          </p:nvSpPr>
          <p:spPr>
            <a:xfrm>
              <a:off x="4665307" y="2632877"/>
              <a:ext cx="3172408" cy="1147665"/>
            </a:xfrm>
            <a:prstGeom prst="rect">
              <a:avLst/>
            </a:prstGeom>
            <a:solidFill>
              <a:srgbClr val="C0C0C0">
                <a:alpha val="72157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Checkmark with solid fill">
              <a:extLst>
                <a:ext uri="{FF2B5EF4-FFF2-40B4-BE49-F238E27FC236}">
                  <a16:creationId xmlns:a16="http://schemas.microsoft.com/office/drawing/2014/main" id="{8C0BE7AD-1CC8-A340-3567-3B4A3BC0E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93611" y="2412242"/>
              <a:ext cx="1573763" cy="1573763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A9D1F27-8938-4384-2C7D-BF9FAB441D17}"/>
              </a:ext>
            </a:extLst>
          </p:cNvPr>
          <p:cNvSpPr/>
          <p:nvPr/>
        </p:nvSpPr>
        <p:spPr>
          <a:xfrm>
            <a:off x="1328506" y="3258430"/>
            <a:ext cx="3218193" cy="1234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59D23-D5F9-F995-DEFE-455017F95F8E}"/>
              </a:ext>
            </a:extLst>
          </p:cNvPr>
          <p:cNvSpPr txBox="1"/>
          <p:nvPr/>
        </p:nvSpPr>
        <p:spPr>
          <a:xfrm>
            <a:off x="8658808" y="616131"/>
            <a:ext cx="3051110" cy="515951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Estimated the Top Muon Resolved CR (without corrections) last time.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Estimated the Top Electron Boosted CR (with corrections) this time</a:t>
            </a:r>
          </a:p>
        </p:txBody>
      </p:sp>
    </p:spTree>
    <p:extLst>
      <p:ext uri="{BB962C8B-B14F-4D97-AF65-F5344CB8AC3E}">
        <p14:creationId xmlns:p14="http://schemas.microsoft.com/office/powerpoint/2010/main" val="228675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74770F-1BC3-4322-D3B8-22428B9D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70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153D68-1BE7-D732-5808-35C0C005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50945-3CBD-F8A8-0622-92550C0E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6D68E6-A432-0836-025B-9E594841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Additional jets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2BD4D-1F94-D753-1434-83F38B1D4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207483"/>
            <a:ext cx="5211839" cy="4784725"/>
          </a:xfrm>
        </p:spPr>
        <p:txBody>
          <a:bodyPr/>
          <a:lstStyle/>
          <a:p>
            <a:r>
              <a:rPr lang="en-IN" dirty="0"/>
              <a:t>In signal region we allow less than or equal to 2 additional jets other than those required to create the </a:t>
            </a:r>
            <a:r>
              <a:rPr lang="en-IN" dirty="0" err="1"/>
              <a:t>dijet</a:t>
            </a:r>
            <a:r>
              <a:rPr lang="en-IN" dirty="0"/>
              <a:t> object.</a:t>
            </a:r>
          </a:p>
          <a:p>
            <a:r>
              <a:rPr lang="en-IN" dirty="0"/>
              <a:t>The topology of the backgrounds show that they tend to have at least one additional jet.</a:t>
            </a:r>
          </a:p>
          <a:p>
            <a:r>
              <a:rPr lang="en-IN" dirty="0"/>
              <a:t>For this reason we enforce at least one additional jet in the control Region.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E32C145-0167-2FF8-1C80-11CA33FAA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09" t="9145" b="18386"/>
          <a:stretch/>
        </p:blipFill>
        <p:spPr bwMode="auto">
          <a:xfrm>
            <a:off x="7642674" y="784674"/>
            <a:ext cx="4278394" cy="24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B63D6B02-0E95-3849-E174-8988E190672E}"/>
              </a:ext>
            </a:extLst>
          </p:cNvPr>
          <p:cNvSpPr/>
          <p:nvPr/>
        </p:nvSpPr>
        <p:spPr>
          <a:xfrm rot="19597243">
            <a:off x="7358116" y="2345070"/>
            <a:ext cx="402774" cy="1013275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24376-C0EF-A7F5-02E3-E23BEE1B83E3}"/>
              </a:ext>
            </a:extLst>
          </p:cNvPr>
          <p:cNvSpPr txBox="1"/>
          <p:nvPr/>
        </p:nvSpPr>
        <p:spPr>
          <a:xfrm>
            <a:off x="5835648" y="2840821"/>
            <a:ext cx="1741714" cy="3274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IN" sz="1600" dirty="0">
                <a:solidFill>
                  <a:srgbClr val="FF0000"/>
                </a:solidFill>
              </a:rPr>
              <a:t>Additional Jets</a:t>
            </a:r>
          </a:p>
        </p:txBody>
      </p:sp>
    </p:spTree>
    <p:extLst>
      <p:ext uri="{BB962C8B-B14F-4D97-AF65-F5344CB8AC3E}">
        <p14:creationId xmlns:p14="http://schemas.microsoft.com/office/powerpoint/2010/main" val="164765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44900A-758E-C044-0AAC-929D579E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088"/>
          </a:xfrm>
        </p:spPr>
        <p:txBody>
          <a:bodyPr/>
          <a:lstStyle/>
          <a:p>
            <a:r>
              <a:rPr lang="en-IN" dirty="0"/>
              <a:t>The Coordinate System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E8CE820-8D71-F34D-E85E-FF31BC03B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0" y="1221567"/>
            <a:ext cx="10358780" cy="5123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62361A-FDC8-26B1-91C6-CA3DB776BAAA}"/>
                  </a:ext>
                </a:extLst>
              </p14:cNvPr>
              <p14:cNvContentPartPr/>
              <p14:nvPr/>
            </p14:nvContentPartPr>
            <p14:xfrm>
              <a:off x="6684321" y="5910817"/>
              <a:ext cx="1122120" cy="566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62361A-FDC8-26B1-91C6-CA3DB776BA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321" y="5901823"/>
                <a:ext cx="1139760" cy="584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E5D8B6-D71B-9DDB-D2CB-056AB5836B96}"/>
                  </a:ext>
                </a:extLst>
              </p14:cNvPr>
              <p14:cNvContentPartPr/>
              <p14:nvPr/>
            </p14:nvContentPartPr>
            <p14:xfrm>
              <a:off x="6902121" y="5920897"/>
              <a:ext cx="728640" cy="632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E5D8B6-D71B-9DDB-D2CB-056AB5836B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3125" y="5911902"/>
                <a:ext cx="746271" cy="650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5988A1-4B36-C6DF-B6B3-46602FC0BD16}"/>
                  </a:ext>
                </a:extLst>
              </p14:cNvPr>
              <p14:cNvContentPartPr/>
              <p14:nvPr/>
            </p14:nvContentPartPr>
            <p14:xfrm>
              <a:off x="6957921" y="6061657"/>
              <a:ext cx="701640" cy="632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5988A1-4B36-C6DF-B6B3-46602FC0BD1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8916" y="6052657"/>
                <a:ext cx="719289" cy="65052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hlinkClick r:id="rId9"/>
            <a:extLst>
              <a:ext uri="{FF2B5EF4-FFF2-40B4-BE49-F238E27FC236}">
                <a16:creationId xmlns:a16="http://schemas.microsoft.com/office/drawing/2014/main" id="{30C67085-CFB0-DA62-33D5-D64B5ADD6D9E}"/>
              </a:ext>
            </a:extLst>
          </p:cNvPr>
          <p:cNvSpPr txBox="1"/>
          <p:nvPr/>
        </p:nvSpPr>
        <p:spPr>
          <a:xfrm>
            <a:off x="8298657" y="6439687"/>
            <a:ext cx="288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https://tikz.net/axis3d_cms/</a:t>
            </a:r>
          </a:p>
        </p:txBody>
      </p:sp>
    </p:spTree>
    <p:extLst>
      <p:ext uri="{BB962C8B-B14F-4D97-AF65-F5344CB8AC3E}">
        <p14:creationId xmlns:p14="http://schemas.microsoft.com/office/powerpoint/2010/main" val="290567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chematic view of the CMS detector.">
            <a:extLst>
              <a:ext uri="{FF2B5EF4-FFF2-40B4-BE49-F238E27FC236}">
                <a16:creationId xmlns:a16="http://schemas.microsoft.com/office/drawing/2014/main" id="{33A7ECC6-7B1B-2811-911D-4CF4062ECF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0652" y="349052"/>
            <a:ext cx="9386554" cy="525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F7C53-E49A-32EB-C20B-E0ED4C33EF3D}"/>
              </a:ext>
            </a:extLst>
          </p:cNvPr>
          <p:cNvSpPr txBox="1"/>
          <p:nvPr/>
        </p:nvSpPr>
        <p:spPr>
          <a:xfrm>
            <a:off x="2394475" y="5663381"/>
            <a:ext cx="8853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Fig : Schematic Representation of the CMS detector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5CE9A-22E9-F7AD-A93A-36FE71D7AB44}"/>
              </a:ext>
            </a:extLst>
          </p:cNvPr>
          <p:cNvSpPr txBox="1"/>
          <p:nvPr/>
        </p:nvSpPr>
        <p:spPr>
          <a:xfrm>
            <a:off x="2444628" y="6156458"/>
            <a:ext cx="928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Focardi, Ettore. (2012). Status of the CMS Detector. Physics Procedia. 37. 119-127. 10.1016/j.phpro.2012.02.363.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055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A82B-0A8B-8B25-4881-654972DC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13" y="338667"/>
            <a:ext cx="5078843" cy="1298876"/>
          </a:xfrm>
        </p:spPr>
        <p:txBody>
          <a:bodyPr>
            <a:normAutofit/>
          </a:bodyPr>
          <a:lstStyle/>
          <a:p>
            <a:r>
              <a:rPr lang="en-IN" dirty="0"/>
              <a:t>Hadronic Calorimeter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83FE3A-456C-19F8-A8B9-5C5DC6324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271" y="1652208"/>
            <a:ext cx="4343399" cy="4571611"/>
          </a:xfrm>
        </p:spPr>
        <p:txBody>
          <a:bodyPr>
            <a:normAutofit/>
          </a:bodyPr>
          <a:lstStyle/>
          <a:p>
            <a:r>
              <a:rPr lang="en-US" sz="1800" dirty="0">
                <a:cs typeface="Times New Roman" pitchFamily="18" charset="0"/>
              </a:rPr>
              <a:t>It consist of hadron calorimeter barrel and hadron end caps which are located outside the ECAL.</a:t>
            </a:r>
          </a:p>
          <a:p>
            <a:r>
              <a:rPr lang="en-US" sz="1800" dirty="0">
                <a:cs typeface="Times New Roman" pitchFamily="18" charset="0"/>
              </a:rPr>
              <a:t>The hadron calorimeter barrel is located outside extent of ECAL (R=1.77m) and inner extent of magnetic coil(R=2.95m)</a:t>
            </a:r>
          </a:p>
          <a:p>
            <a:r>
              <a:rPr lang="en-US" sz="1800" dirty="0">
                <a:cs typeface="Times New Roman" pitchFamily="18" charset="0"/>
              </a:rPr>
              <a:t>The outer hadron calorimeter or tail catcher is placed outside the solenoid contemplating barrel calorimeter. Beyond |</a:t>
            </a:r>
            <a:r>
              <a:rPr lang="el-GR" sz="1800" dirty="0">
                <a:cs typeface="Times New Roman" pitchFamily="18" charset="0"/>
              </a:rPr>
              <a:t>η</a:t>
            </a:r>
            <a:r>
              <a:rPr lang="en-US" sz="1800" dirty="0">
                <a:cs typeface="Times New Roman" pitchFamily="18" charset="0"/>
              </a:rPr>
              <a:t>|  = 3, the forward calorimeter (HF)is placed at 11.2m from interaction point and a </a:t>
            </a:r>
            <a:r>
              <a:rPr lang="en-US" sz="1800" dirty="0" err="1">
                <a:cs typeface="Times New Roman" pitchFamily="18" charset="0"/>
              </a:rPr>
              <a:t>psuedorapidity</a:t>
            </a:r>
            <a:r>
              <a:rPr lang="en-US" sz="1800" dirty="0">
                <a:cs typeface="Times New Roman" pitchFamily="18" charset="0"/>
              </a:rPr>
              <a:t> up to |</a:t>
            </a:r>
            <a:r>
              <a:rPr lang="el-GR" sz="1800" dirty="0">
                <a:cs typeface="Times New Roman" pitchFamily="18" charset="0"/>
              </a:rPr>
              <a:t>η</a:t>
            </a:r>
            <a:r>
              <a:rPr lang="en-US" sz="1800" dirty="0">
                <a:cs typeface="Times New Roman" pitchFamily="18" charset="0"/>
              </a:rPr>
              <a:t>|=5.2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A87644-D98B-B746-A59D-80663FA3F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809" y="1381864"/>
            <a:ext cx="6386175" cy="3591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C1A30-011D-4A2F-D9EA-40CC140BA2BF}"/>
              </a:ext>
            </a:extLst>
          </p:cNvPr>
          <p:cNvSpPr txBox="1"/>
          <p:nvPr/>
        </p:nvSpPr>
        <p:spPr>
          <a:xfrm>
            <a:off x="5515897" y="5358581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Chatrchyan</a:t>
            </a:r>
            <a:r>
              <a:rPr lang="en-IN" sz="1200" dirty="0"/>
              <a:t>, S. &amp; </a:t>
            </a:r>
            <a:r>
              <a:rPr lang="en-IN" sz="1200" dirty="0" err="1"/>
              <a:t>Nedelec</a:t>
            </a:r>
            <a:r>
              <a:rPr lang="en-IN" sz="1200" dirty="0"/>
              <a:t>, Patrick &amp; </a:t>
            </a:r>
            <a:r>
              <a:rPr lang="en-IN" sz="1200" dirty="0" err="1"/>
              <a:t>Sillou</a:t>
            </a:r>
            <a:r>
              <a:rPr lang="en-IN" sz="1200" dirty="0"/>
              <a:t>, Daniel &amp; Besancon, M. &amp; </a:t>
            </a:r>
            <a:r>
              <a:rPr lang="en-IN" sz="1200" dirty="0" err="1"/>
              <a:t>Chipaux</a:t>
            </a:r>
            <a:r>
              <a:rPr lang="en-IN" sz="1200" dirty="0"/>
              <a:t>, Remi &amp; </a:t>
            </a:r>
            <a:r>
              <a:rPr lang="en-IN" sz="1200" dirty="0" err="1"/>
              <a:t>Dejardin</a:t>
            </a:r>
            <a:r>
              <a:rPr lang="en-IN" sz="1200" dirty="0"/>
              <a:t>, M. &amp; </a:t>
            </a:r>
            <a:r>
              <a:rPr lang="en-IN" sz="1200" dirty="0" err="1"/>
              <a:t>Denegri</a:t>
            </a:r>
            <a:r>
              <a:rPr lang="en-IN" sz="1200" dirty="0"/>
              <a:t>, D. &amp; Descamps, J. &amp; </a:t>
            </a:r>
            <a:r>
              <a:rPr lang="en-IN" sz="1200" dirty="0" err="1"/>
              <a:t>Fabbro</a:t>
            </a:r>
            <a:r>
              <a:rPr lang="en-IN" sz="1200" dirty="0"/>
              <a:t>, B. &amp; Faure, J.L. &amp; </a:t>
            </a:r>
            <a:r>
              <a:rPr lang="en-IN" sz="1200" dirty="0" err="1"/>
              <a:t>Ferri</a:t>
            </a:r>
            <a:r>
              <a:rPr lang="en-IN" sz="1200" dirty="0"/>
              <a:t>, Frederick &amp; </a:t>
            </a:r>
            <a:r>
              <a:rPr lang="en-IN" sz="1200" dirty="0" err="1"/>
              <a:t>Ganjour</a:t>
            </a:r>
            <a:r>
              <a:rPr lang="en-IN" sz="1200" dirty="0"/>
              <a:t>, S. &amp; </a:t>
            </a:r>
            <a:r>
              <a:rPr lang="en-IN" sz="1200" dirty="0" err="1"/>
              <a:t>Gentit</a:t>
            </a:r>
            <a:r>
              <a:rPr lang="en-IN" sz="1200" dirty="0"/>
              <a:t>, F &amp; </a:t>
            </a:r>
            <a:r>
              <a:rPr lang="en-IN" sz="1200" dirty="0" err="1"/>
              <a:t>Givernaud</a:t>
            </a:r>
            <a:r>
              <a:rPr lang="en-IN" sz="1200" dirty="0"/>
              <a:t>, A. &amp; Gras, Philippe &amp; </a:t>
            </a:r>
            <a:r>
              <a:rPr lang="en-IN" sz="1200" dirty="0" err="1"/>
              <a:t>Monchenault</a:t>
            </a:r>
            <a:r>
              <a:rPr lang="en-IN" sz="1200" dirty="0"/>
              <a:t>, G &amp; </a:t>
            </a:r>
            <a:r>
              <a:rPr lang="en-IN" sz="1200" dirty="0" err="1"/>
              <a:t>Jarry</a:t>
            </a:r>
            <a:r>
              <a:rPr lang="en-IN" sz="1200" dirty="0"/>
              <a:t>, P &amp; Lemaire, M &amp; </a:t>
            </a:r>
            <a:r>
              <a:rPr lang="en-IN" sz="1200" dirty="0" err="1"/>
              <a:t>Locci</a:t>
            </a:r>
            <a:r>
              <a:rPr lang="en-IN" sz="1200" dirty="0"/>
              <a:t>, E. &amp; Romaniuk, </a:t>
            </a:r>
            <a:r>
              <a:rPr lang="en-IN" sz="1200" dirty="0" err="1"/>
              <a:t>Ryszard</a:t>
            </a:r>
            <a:r>
              <a:rPr lang="en-IN" sz="1200" dirty="0"/>
              <a:t>. (2010). Performance of the CMS Hadron Calorimeter with Cosmic Ray Muons and LHC Beam Data. Journal of Instrumentation. 5. T03012.</a:t>
            </a:r>
          </a:p>
        </p:txBody>
      </p:sp>
    </p:spTree>
    <p:extLst>
      <p:ext uri="{BB962C8B-B14F-4D97-AF65-F5344CB8AC3E}">
        <p14:creationId xmlns:p14="http://schemas.microsoft.com/office/powerpoint/2010/main" val="364045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6188-580D-AFB2-AA7F-7779B2345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Hadronic Calorimeter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CCE83C-6710-05BF-165D-90322E31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Times New Roman" pitchFamily="18" charset="0"/>
              </a:rPr>
              <a:t>HB consist of 36 azimuthal identical wedges covering a psuedorapidity of |</a:t>
            </a:r>
            <a:r>
              <a:rPr lang="el-GR" dirty="0">
                <a:cs typeface="Times New Roman" pitchFamily="18" charset="0"/>
              </a:rPr>
              <a:t>η</a:t>
            </a:r>
            <a:r>
              <a:rPr lang="en-US" dirty="0">
                <a:cs typeface="Times New Roman" pitchFamily="18" charset="0"/>
              </a:rPr>
              <a:t>|&lt;3 and each wedge is divided into 16 azimuthal plates, fitted in such a way that there is no projective dead material </a:t>
            </a:r>
          </a:p>
          <a:p>
            <a:r>
              <a:rPr lang="en-US" dirty="0">
                <a:cs typeface="Times New Roman" pitchFamily="18" charset="0"/>
              </a:rPr>
              <a:t>The first and last layer is made up of stainless steel for stability and all other layers are made in brass.</a:t>
            </a:r>
          </a:p>
          <a:p>
            <a:r>
              <a:rPr lang="en-US" dirty="0">
                <a:cs typeface="Times New Roman" pitchFamily="18" charset="0"/>
              </a:rPr>
              <a:t>The end cap sector covers 1.3 &lt; |</a:t>
            </a:r>
            <a:r>
              <a:rPr lang="el-GR" dirty="0">
                <a:cs typeface="Times New Roman" pitchFamily="18" charset="0"/>
              </a:rPr>
              <a:t>η</a:t>
            </a:r>
            <a:r>
              <a:rPr lang="en-US" dirty="0">
                <a:cs typeface="Times New Roman" pitchFamily="18" charset="0"/>
              </a:rPr>
              <a:t>|&lt; 3.0 and uses wavelength shifting fibers as an active medium</a:t>
            </a:r>
          </a:p>
          <a:p>
            <a:r>
              <a:rPr lang="en-US" dirty="0">
                <a:cs typeface="Times New Roman" pitchFamily="18" charset="0"/>
              </a:rPr>
              <a:t>These light is then analyzed by hybrid photo diodes(HPDs).</a:t>
            </a:r>
          </a:p>
        </p:txBody>
      </p:sp>
    </p:spTree>
    <p:extLst>
      <p:ext uri="{BB962C8B-B14F-4D97-AF65-F5344CB8AC3E}">
        <p14:creationId xmlns:p14="http://schemas.microsoft.com/office/powerpoint/2010/main" val="25335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EE33-BED1-4E5B-2A6A-523BCD877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960" y="2766218"/>
            <a:ext cx="10515600" cy="1325563"/>
          </a:xfrm>
        </p:spPr>
        <p:txBody>
          <a:bodyPr/>
          <a:lstStyle/>
          <a:p>
            <a:pPr algn="ctr"/>
            <a:r>
              <a:rPr lang="en-IN" dirty="0"/>
              <a:t>The Trigger System and Data Acquisition</a:t>
            </a:r>
          </a:p>
        </p:txBody>
      </p:sp>
    </p:spTree>
    <p:extLst>
      <p:ext uri="{BB962C8B-B14F-4D97-AF65-F5344CB8AC3E}">
        <p14:creationId xmlns:p14="http://schemas.microsoft.com/office/powerpoint/2010/main" val="172770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AD662-810C-B5D0-2574-7BFD7FD31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128" y="643234"/>
            <a:ext cx="5590871" cy="5828686"/>
          </a:xfrm>
        </p:spPr>
        <p:txBody>
          <a:bodyPr>
            <a:normAutofit/>
          </a:bodyPr>
          <a:lstStyle/>
          <a:p>
            <a:r>
              <a:rPr lang="en-IN" sz="2000" dirty="0"/>
              <a:t>LHC produces a large interaction rates (Bunch crossing rate: 40 MHz)</a:t>
            </a:r>
          </a:p>
          <a:p>
            <a:endParaRPr lang="en-IN" sz="2000" dirty="0"/>
          </a:p>
          <a:p>
            <a:r>
              <a:rPr lang="en-IN" sz="2000" dirty="0"/>
              <a:t>Each recorded event has a size around 1 MB; This makes it impossible to store all the data from the pp collisions at the designed bunch crossing rate.</a:t>
            </a:r>
          </a:p>
          <a:p>
            <a:endParaRPr lang="en-IN" sz="2000" dirty="0"/>
          </a:p>
          <a:p>
            <a:r>
              <a:rPr lang="en-IN" sz="2000" dirty="0"/>
              <a:t>The Trigger system, is designed to select the best events from the collisions in real time. </a:t>
            </a:r>
          </a:p>
          <a:p>
            <a:endParaRPr lang="en-IN" sz="2000" dirty="0"/>
          </a:p>
          <a:p>
            <a:r>
              <a:rPr lang="en-IN" sz="2000" dirty="0"/>
              <a:t>The Trigger Systems consists of : Level 1 trigger (L1 Trigger) and High Level Trigger(HLT).</a:t>
            </a:r>
          </a:p>
          <a:p>
            <a:pPr marL="0" indent="0">
              <a:buNone/>
            </a:pPr>
            <a:endParaRPr lang="en-IN" sz="2000" dirty="0"/>
          </a:p>
        </p:txBody>
      </p:sp>
      <p:pic>
        <p:nvPicPr>
          <p:cNvPr id="1026" name="Picture 2" descr="Schematic view of the CMS trigger system.">
            <a:extLst>
              <a:ext uri="{FF2B5EF4-FFF2-40B4-BE49-F238E27FC236}">
                <a16:creationId xmlns:a16="http://schemas.microsoft.com/office/drawing/2014/main" id="{0EAB9B55-1DE3-34A3-B5A8-83CA68190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0838" y="643234"/>
            <a:ext cx="4527842" cy="55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22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0F1E-B68E-A33A-52DD-BE4075D0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1" y="288917"/>
            <a:ext cx="3888526" cy="1022773"/>
          </a:xfrm>
        </p:spPr>
        <p:txBody>
          <a:bodyPr>
            <a:normAutofit/>
          </a:bodyPr>
          <a:lstStyle/>
          <a:p>
            <a:r>
              <a:rPr lang="en-IN" dirty="0"/>
              <a:t>L1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9309-E690-8A68-F38F-7FF76CE58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758" y="1087120"/>
            <a:ext cx="5770241" cy="5481963"/>
          </a:xfrm>
        </p:spPr>
        <p:txBody>
          <a:bodyPr>
            <a:normAutofit/>
          </a:bodyPr>
          <a:lstStyle/>
          <a:p>
            <a:r>
              <a:rPr lang="en-IN" sz="2000" dirty="0"/>
              <a:t>The Level 1 trigger is a hardware based processing system which employs the use of programmable electronics like FPGAs extensively.</a:t>
            </a:r>
          </a:p>
          <a:p>
            <a:r>
              <a:rPr lang="en-IN" sz="2000" dirty="0"/>
              <a:t>The L1 trigger reduces the input crossing rate of 40MHz to an output rate of 100KHz.</a:t>
            </a:r>
          </a:p>
          <a:p>
            <a:r>
              <a:rPr lang="en-IN" sz="2000" dirty="0"/>
              <a:t>The L1 trigger follows a hierarchy as shown in the figure. The Global Trigger takes input from two , subsystems: </a:t>
            </a:r>
            <a:r>
              <a:rPr lang="en-IN" sz="2000" b="1" dirty="0"/>
              <a:t>Calorimeter trigger </a:t>
            </a:r>
            <a:r>
              <a:rPr lang="en-IN" sz="2000" dirty="0"/>
              <a:t>and </a:t>
            </a:r>
            <a:r>
              <a:rPr lang="en-IN" sz="2000" b="1" dirty="0"/>
              <a:t>Muon trigger system</a:t>
            </a:r>
            <a:r>
              <a:rPr lang="en-IN" sz="2000" dirty="0"/>
              <a:t>.</a:t>
            </a:r>
          </a:p>
          <a:p>
            <a:r>
              <a:rPr lang="en-IN" sz="2000" dirty="0"/>
              <a:t> The raw data from detector elements first reaches the “trigger primitives”. These are represented in the top of the diagram.</a:t>
            </a:r>
          </a:p>
          <a:p>
            <a:r>
              <a:rPr lang="en-IN" sz="2000" dirty="0"/>
              <a:t>The regional detectors combine the information from trigger primitives to create ranked objects. For example, an e/</a:t>
            </a:r>
            <a:r>
              <a:rPr lang="el-GR" sz="2000" dirty="0"/>
              <a:t>γ</a:t>
            </a:r>
            <a:r>
              <a:rPr lang="en-IN" sz="2000" dirty="0"/>
              <a:t>  candidate has deposits energy in narrow </a:t>
            </a:r>
            <a:r>
              <a:rPr lang="el-GR" sz="2000" dirty="0"/>
              <a:t>η</a:t>
            </a:r>
            <a:r>
              <a:rPr lang="en-IN" sz="2000" dirty="0"/>
              <a:t> . The RCT identifies and sorts such objects.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8480511-241B-01D4-3591-C2660DA4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316" y="489373"/>
            <a:ext cx="5702876" cy="587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9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A1C2B7-3B7B-4844-01EE-A6F7D6AF7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/>
          <a:stretch/>
        </p:blipFill>
        <p:spPr bwMode="auto">
          <a:xfrm>
            <a:off x="213360" y="711045"/>
            <a:ext cx="7326020" cy="519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40F1E-B68E-A33A-52DD-BE4075D0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768" y="100965"/>
            <a:ext cx="3603750" cy="925195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L1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9309-E690-8A68-F38F-7FF76CE58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391920"/>
            <a:ext cx="4447030" cy="5191760"/>
          </a:xfrm>
        </p:spPr>
        <p:txBody>
          <a:bodyPr>
            <a:normAutofit/>
          </a:bodyPr>
          <a:lstStyle/>
          <a:p>
            <a:r>
              <a:rPr lang="en-IN" sz="2400" dirty="0"/>
              <a:t>The Global Calorimeter and Global Muon Trigger, sort the trigger objects from Regional Triggers into a ranking and feed to the Global Trigger.</a:t>
            </a:r>
          </a:p>
          <a:p>
            <a:r>
              <a:rPr lang="en-IN" sz="2400" dirty="0"/>
              <a:t>The Global Trigger takes the topology of the detector and other factors into consideration. It takes into account, various physics criteria to make a decision to keep an event or not.</a:t>
            </a:r>
          </a:p>
        </p:txBody>
      </p:sp>
    </p:spTree>
    <p:extLst>
      <p:ext uri="{BB962C8B-B14F-4D97-AF65-F5344CB8AC3E}">
        <p14:creationId xmlns:p14="http://schemas.microsoft.com/office/powerpoint/2010/main" val="1507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391D-D2C7-B838-622D-08ECDAF7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1398"/>
            <a:ext cx="3888526" cy="1008352"/>
          </a:xfrm>
        </p:spPr>
        <p:txBody>
          <a:bodyPr>
            <a:normAutofit fontScale="90000"/>
          </a:bodyPr>
          <a:lstStyle/>
          <a:p>
            <a:r>
              <a:rPr lang="en-IN" dirty="0"/>
              <a:t>High Level Trigger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7CA40-81A1-8C48-4D8D-BEC9C29BF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112" y="1238865"/>
            <a:ext cx="4392560" cy="5277737"/>
          </a:xfrm>
        </p:spPr>
        <p:txBody>
          <a:bodyPr>
            <a:normAutofit/>
          </a:bodyPr>
          <a:lstStyle/>
          <a:p>
            <a:r>
              <a:rPr lang="en-IN" sz="1800" dirty="0"/>
              <a:t>HLT is a software based processing system which employs commercial microprocessor based farms for trigger. The trigger farm is composed of about 2000 PCs.</a:t>
            </a:r>
          </a:p>
          <a:p>
            <a:r>
              <a:rPr lang="en-IN" sz="1800" dirty="0"/>
              <a:t>HLT takes information from L1 at 100 kHz and makes selections to produce a final rate of about 800Hz.</a:t>
            </a:r>
          </a:p>
          <a:p>
            <a:r>
              <a:rPr lang="en-IN" sz="1800" dirty="0"/>
              <a:t>HLT is much slower than L1 and has to account for possible failures of computing nodes.</a:t>
            </a:r>
          </a:p>
          <a:p>
            <a:r>
              <a:rPr lang="en-IN" sz="1800" dirty="0"/>
              <a:t>HLT builds one full event from the event fragments it gets as input.</a:t>
            </a:r>
          </a:p>
          <a:p>
            <a:r>
              <a:rPr lang="en-IN" sz="1800" dirty="0"/>
              <a:t>HLT is also responsible for Jet Reconstruction.</a:t>
            </a:r>
          </a:p>
        </p:txBody>
      </p:sp>
      <p:pic>
        <p:nvPicPr>
          <p:cNvPr id="6" name="Picture 5" descr="A close-up of a server&#10;&#10;Description automatically generated with low confidence">
            <a:extLst>
              <a:ext uri="{FF2B5EF4-FFF2-40B4-BE49-F238E27FC236}">
                <a16:creationId xmlns:a16="http://schemas.microsoft.com/office/drawing/2014/main" id="{4817872F-A3CE-7E17-A1A4-C7EADC56B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97" y="213580"/>
            <a:ext cx="4369957" cy="58477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C1BA42-C372-5D87-6BA6-33DCB6B712B3}"/>
              </a:ext>
            </a:extLst>
          </p:cNvPr>
          <p:cNvSpPr txBox="1"/>
          <p:nvPr/>
        </p:nvSpPr>
        <p:spPr>
          <a:xfrm>
            <a:off x="8288593" y="6257227"/>
            <a:ext cx="248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An HLT rack</a:t>
            </a:r>
          </a:p>
        </p:txBody>
      </p:sp>
    </p:spTree>
    <p:extLst>
      <p:ext uri="{BB962C8B-B14F-4D97-AF65-F5344CB8AC3E}">
        <p14:creationId xmlns:p14="http://schemas.microsoft.com/office/powerpoint/2010/main" val="239563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BB9F5-F802-FA96-DD18-03F21591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8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F7F24-C828-6FA8-978C-9161A484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EE333-F5AC-C41A-CA82-04F2ADBD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B606D4-C524-DC19-F934-E6EB1F37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Selections</a:t>
            </a: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6433D2-25FB-C38D-F03F-7C504371A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97396"/>
              </p:ext>
            </p:extLst>
          </p:nvPr>
        </p:nvGraphicFramePr>
        <p:xfrm>
          <a:off x="471896" y="1074778"/>
          <a:ext cx="6181100" cy="8378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2387">
                  <a:extLst>
                    <a:ext uri="{9D8B030D-6E8A-4147-A177-3AD203B41FA5}">
                      <a16:colId xmlns:a16="http://schemas.microsoft.com/office/drawing/2014/main" val="2665849458"/>
                    </a:ext>
                  </a:extLst>
                </a:gridCol>
                <a:gridCol w="1768713">
                  <a:extLst>
                    <a:ext uri="{9D8B030D-6E8A-4147-A177-3AD203B41FA5}">
                      <a16:colId xmlns:a16="http://schemas.microsoft.com/office/drawing/2014/main" val="909661868"/>
                    </a:ext>
                  </a:extLst>
                </a:gridCol>
              </a:tblGrid>
              <a:tr h="372311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Dataset Name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5400" marB="0"/>
                </a:tc>
                <a:tc>
                  <a:txBody>
                    <a:bodyPr/>
                    <a:lstStyle/>
                    <a:p>
                      <a:pPr marL="95885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Events selected for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5400" marB="0"/>
                </a:tc>
                <a:extLst>
                  <a:ext uri="{0D108BD9-81ED-4DB2-BD59-A6C34878D82A}">
                    <a16:rowId xmlns:a16="http://schemas.microsoft.com/office/drawing/2014/main" val="1123403805"/>
                  </a:ext>
                </a:extLst>
              </a:tr>
              <a:tr h="465528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000" kern="100" dirty="0">
                          <a:effectLst/>
                        </a:rPr>
                        <a:t>/</a:t>
                      </a:r>
                      <a:r>
                        <a:rPr lang="en-IN" sz="1000" kern="100" dirty="0" err="1">
                          <a:effectLst/>
                        </a:rPr>
                        <a:t>EGamma</a:t>
                      </a:r>
                      <a:r>
                        <a:rPr lang="en-IN" sz="1000" kern="100" dirty="0">
                          <a:effectLst/>
                        </a:rPr>
                        <a:t>/NANOAOD/Run2018[A-D]/UL2018_MiniAODv2_NanoAODv9-v1/*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540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Single-Electron CR 2018UL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25400" marB="0"/>
                </a:tc>
                <a:extLst>
                  <a:ext uri="{0D108BD9-81ED-4DB2-BD59-A6C34878D82A}">
                    <a16:rowId xmlns:a16="http://schemas.microsoft.com/office/drawing/2014/main" val="9295656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312E09-2932-23E9-6BF2-44741A4EA0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669077"/>
              </p:ext>
            </p:extLst>
          </p:nvPr>
        </p:nvGraphicFramePr>
        <p:xfrm>
          <a:off x="471896" y="2524695"/>
          <a:ext cx="7293413" cy="3255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834">
                  <a:extLst>
                    <a:ext uri="{9D8B030D-6E8A-4147-A177-3AD203B41FA5}">
                      <a16:colId xmlns:a16="http://schemas.microsoft.com/office/drawing/2014/main" val="2876623611"/>
                    </a:ext>
                  </a:extLst>
                </a:gridCol>
                <a:gridCol w="1981958">
                  <a:extLst>
                    <a:ext uri="{9D8B030D-6E8A-4147-A177-3AD203B41FA5}">
                      <a16:colId xmlns:a16="http://schemas.microsoft.com/office/drawing/2014/main" val="191929637"/>
                    </a:ext>
                  </a:extLst>
                </a:gridCol>
                <a:gridCol w="4013621">
                  <a:extLst>
                    <a:ext uri="{9D8B030D-6E8A-4147-A177-3AD203B41FA5}">
                      <a16:colId xmlns:a16="http://schemas.microsoft.com/office/drawing/2014/main" val="1095084195"/>
                    </a:ext>
                  </a:extLst>
                </a:gridCol>
              </a:tblGrid>
              <a:tr h="217735">
                <a:tc>
                  <a:txBody>
                    <a:bodyPr/>
                    <a:lstStyle/>
                    <a:p>
                      <a:pPr marL="762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Selection Bin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257175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Event Selection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Description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1443810048"/>
                  </a:ext>
                </a:extLst>
              </a:tr>
              <a:tr h="216050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0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787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No cuts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Raw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608505959"/>
                  </a:ext>
                </a:extLst>
              </a:tr>
              <a:tr h="238262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1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310515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MET − Filters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To remove MET noise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2906005432"/>
                  </a:ext>
                </a:extLst>
              </a:tr>
              <a:tr h="255857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2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257175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Electron Trigger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Choose Single-Electron events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2944243289"/>
                  </a:ext>
                </a:extLst>
              </a:tr>
              <a:tr h="250725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3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339725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N(FatJet) = 1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One ak8 Jet only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1207551807"/>
                  </a:ext>
                </a:extLst>
              </a:tr>
              <a:tr h="260256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4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220345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N(IsoAddJet) ≤ 2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Two additional Jets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2052563784"/>
                  </a:ext>
                </a:extLst>
              </a:tr>
              <a:tr h="255857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5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N(IsoLoosebTagJet) = 1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One loose b-Tagged Jet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1944630759"/>
                  </a:ext>
                </a:extLst>
              </a:tr>
              <a:tr h="244127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6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12446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N(e) = 1 &amp; N(µ) = 0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3175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One Electron and no Muon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3932161184"/>
                  </a:ext>
                </a:extLst>
              </a:tr>
              <a:tr h="283716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7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27940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To remove QCD backgrounds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228914342"/>
                  </a:ext>
                </a:extLst>
              </a:tr>
              <a:tr h="238996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8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238125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Recoil &gt; 250 GeV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Final state requirement for boosted category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3441035543"/>
                  </a:ext>
                </a:extLst>
              </a:tr>
              <a:tr h="255857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9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787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N(τ) = 0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Tau veto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3561645178"/>
                  </a:ext>
                </a:extLst>
              </a:tr>
              <a:tr h="255857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10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787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N(γ) = 0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Photon veto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595482410"/>
                  </a:ext>
                </a:extLst>
              </a:tr>
              <a:tr h="282249">
                <a:tc>
                  <a:txBody>
                    <a:bodyPr/>
                    <a:lstStyle/>
                    <a:p>
                      <a:pPr marL="6350" marR="2540" indent="-6350" algn="ctr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>
                          <a:effectLst/>
                        </a:rPr>
                        <a:t>11</a:t>
                      </a:r>
                      <a:endParaRPr lang="en-IN" sz="12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493395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HEM veto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15"/>
                        </a:spcAft>
                      </a:pPr>
                      <a:r>
                        <a:rPr lang="en-IN" sz="1200" kern="100" dirty="0">
                          <a:effectLst/>
                        </a:rPr>
                        <a:t>Removing HEM affected events (detector issue in 2018)</a:t>
                      </a:r>
                      <a:endParaRPr lang="en-IN" sz="12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0" marR="73025" marT="1270" marB="0"/>
                </a:tc>
                <a:extLst>
                  <a:ext uri="{0D108BD9-81ED-4DB2-BD59-A6C34878D82A}">
                    <a16:rowId xmlns:a16="http://schemas.microsoft.com/office/drawing/2014/main" val="3505536014"/>
                  </a:ext>
                </a:extLst>
              </a:tr>
            </a:tbl>
          </a:graphicData>
        </a:graphic>
      </p:graphicFrame>
      <p:pic>
        <p:nvPicPr>
          <p:cNvPr id="1025" name="Picture 33170">
            <a:extLst>
              <a:ext uri="{FF2B5EF4-FFF2-40B4-BE49-F238E27FC236}">
                <a16:creationId xmlns:a16="http://schemas.microsoft.com/office/drawing/2014/main" id="{76653881-E2C3-AF02-97FD-99D9A200F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47" y="4529227"/>
            <a:ext cx="1231721" cy="1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of events and events">
            <a:extLst>
              <a:ext uri="{FF2B5EF4-FFF2-40B4-BE49-F238E27FC236}">
                <a16:creationId xmlns:a16="http://schemas.microsoft.com/office/drawing/2014/main" id="{1CF0F107-7680-CBA7-75D1-12A8F7F93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202" y="428276"/>
            <a:ext cx="4198798" cy="41987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1C1E3C7-0630-0FF8-B6D6-9FC36FD5E890}"/>
              </a:ext>
            </a:extLst>
          </p:cNvPr>
          <p:cNvSpPr txBox="1"/>
          <p:nvPr/>
        </p:nvSpPr>
        <p:spPr>
          <a:xfrm>
            <a:off x="8360229" y="4627074"/>
            <a:ext cx="3354036" cy="4394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dirty="0"/>
              <a:t>Fig: Preliminary cut-flow without corrections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25D18-4A19-EB89-C094-C39B66E3CE56}"/>
              </a:ext>
            </a:extLst>
          </p:cNvPr>
          <p:cNvSpPr txBox="1"/>
          <p:nvPr/>
        </p:nvSpPr>
        <p:spPr>
          <a:xfrm>
            <a:off x="4702898" y="2092692"/>
            <a:ext cx="2193536" cy="25192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dirty="0"/>
              <a:t>~ 285 million events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15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4DA0-EB3A-BD03-4C09-BC930D4B8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3" y="284479"/>
            <a:ext cx="3715610" cy="625116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2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E9C26-1FC4-3E76-2C7B-1BF0A96F5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461" y="909595"/>
            <a:ext cx="11476867" cy="57763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1.</a:t>
            </a:r>
            <a:r>
              <a:rPr lang="en-US" sz="1800" dirty="0">
                <a:solidFill>
                  <a:schemeClr val="tx2"/>
                </a:solidFill>
              </a:rPr>
              <a:t>V. Khachatryan, et al. "The CMS trigger system". Journal of Instrumentation 12. 01(2017): P01020–P01020.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2. Collaboration, SMS &amp; Warsaw, CMS &amp; Pozniak, Krzysztof &amp; Romaniuk, Ryszard &amp; Zabolotny, Wojciech. (2010). Commissioning of CMS HLT. Journal of Instrumentation. 5. T03005. 10.1088/1748-0221/5/03/T03005. 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3. Brooke, James &amp; Cussans, David &amp; Frazier, Ricky &amp; Heath, G &amp; Machin, D &amp; Newbold, D &amp; Galagadera, S &amp; Madani, Sadaf &amp; Shah, Abid. (2023). Hardware and Firmware for the CMS Global Calorimeter Trigger.</a:t>
            </a: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4. Manfred Jeitler on </a:t>
            </a:r>
            <a:r>
              <a:rPr lang="en-IN" sz="1800" dirty="0">
                <a:solidFill>
                  <a:schemeClr val="tx2"/>
                </a:solidFill>
                <a:hlinkClick r:id="rId2"/>
              </a:rPr>
              <a:t>https://cms.cern/news/real-time-analysis-cms-level-1-trigger </a:t>
            </a:r>
            <a:endParaRPr lang="en-IN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5. Nil Valls on </a:t>
            </a:r>
            <a:r>
              <a:rPr lang="en-IN" sz="1800" dirty="0">
                <a:solidFill>
                  <a:schemeClr val="tx2"/>
                </a:solidFill>
                <a:hlinkClick r:id="rId3"/>
              </a:rPr>
              <a:t>http://www.nilvalls.com/compact-muon-solenoid-up-close-and-personal/</a:t>
            </a:r>
            <a:endParaRPr lang="en-IN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IN" sz="1800" dirty="0">
                <a:solidFill>
                  <a:schemeClr val="tx2"/>
                </a:solidFill>
              </a:rPr>
              <a:t>6. </a:t>
            </a:r>
            <a:r>
              <a:rPr lang="en-US" sz="1800" dirty="0">
                <a:solidFill>
                  <a:schemeClr val="tx2"/>
                </a:solidFill>
              </a:rPr>
              <a:t>Search of Large Extra Dimensions in                  final state in pp collisions with the CMS Detector at the LHC, Dr. Bhawna </a:t>
            </a:r>
            <a:r>
              <a:rPr lang="en-US" sz="1800" dirty="0" err="1">
                <a:solidFill>
                  <a:schemeClr val="tx2"/>
                </a:solidFill>
              </a:rPr>
              <a:t>Gomber</a:t>
            </a:r>
            <a:endParaRPr lang="en-IN" sz="1800" dirty="0">
              <a:solidFill>
                <a:schemeClr val="tx2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93B7DA-8306-F58F-9B9B-9CDD7215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90" y="4729485"/>
            <a:ext cx="781028" cy="2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2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CC2540-64E0-F81C-AC97-925F7089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70DAB970-4866-4E2C-8628-2A72CE00425E}" type="slidenum">
              <a:rPr lang="en-IN" smtClean="0"/>
              <a:pPr algn="l"/>
              <a:t>9</a:t>
            </a:fld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CFD1D-5036-B727-7A71-B6E75F82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10A-9FBA-434A-9DD7-ABB307BF142F}" type="datetime3">
              <a:rPr lang="en-IN" sz="1300" smtClean="0"/>
              <a:pPr/>
              <a:t>21 October 2024</a:t>
            </a:fld>
            <a:endParaRPr lang="en-IN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BEEFEF-1F1E-4B00-937A-4FE54918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IN" sz="1300"/>
              <a:t>Prayag Yadav | School of Physics</a:t>
            </a:r>
            <a:endParaRPr lang="en-IN" sz="13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701E0D-3FD0-58C7-69FF-82AE9F66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Event Selections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2A0E05-B3FE-F746-3A79-EAF73E1127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732" y="1620653"/>
            <a:ext cx="10879668" cy="3371225"/>
          </a:xfrm>
        </p:spPr>
        <p:txBody>
          <a:bodyPr/>
          <a:lstStyle/>
          <a:p>
            <a:r>
              <a:rPr lang="en-US" sz="2000" dirty="0"/>
              <a:t>Electron Trigger: 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HLT_Ele32_WPTight_Gsf </a:t>
            </a:r>
            <a:r>
              <a:rPr lang="en-US" sz="2000" dirty="0">
                <a:ea typeface="Cascadia Code" panose="020B0609020000020004" pitchFamily="49" charset="0"/>
                <a:cs typeface="Cascadia Code" panose="020B0609020000020004" pitchFamily="49" charset="0"/>
              </a:rPr>
              <a:t>used for the analysis.</a:t>
            </a:r>
          </a:p>
          <a:p>
            <a:r>
              <a:rPr lang="en-US" sz="2000" dirty="0">
                <a:ea typeface="Cascadia Code" panose="020B0609020000020004" pitchFamily="49" charset="0"/>
                <a:cs typeface="Cascadia Code" panose="020B0609020000020004" pitchFamily="49" charset="0"/>
              </a:rPr>
              <a:t>This adds the advantage of reducing the analysis’s required computing time.</a:t>
            </a:r>
          </a:p>
          <a:p>
            <a:endParaRPr lang="en-US" sz="20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endParaRPr lang="en-US" sz="2000" dirty="0"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2000" dirty="0">
                <a:ea typeface="Cascadia Code" panose="020B0609020000020004" pitchFamily="49" charset="0"/>
                <a:cs typeface="Cascadia Code" panose="020B0609020000020004" pitchFamily="49" charset="0"/>
              </a:rPr>
              <a:t>To account for different efficiencies of algorithms in Data events and Monte-Carlo simulated events, appropriate scale factors are applied on histograms produced from MC events. Some of these scale factors(SFs) and corrections are Electron-Trigger SF, b-Tagging SF, </a:t>
            </a:r>
            <a:r>
              <a:rPr lang="en-US" sz="2000" dirty="0" err="1">
                <a:ea typeface="Cascadia Code" panose="020B0609020000020004" pitchFamily="49" charset="0"/>
                <a:cs typeface="Cascadia Code" panose="020B0609020000020004" pitchFamily="49" charset="0"/>
              </a:rPr>
              <a:t>PileUp</a:t>
            </a:r>
            <a:r>
              <a:rPr lang="en-US" sz="2000" dirty="0">
                <a:ea typeface="Cascadia Code" panose="020B0609020000020004" pitchFamily="49" charset="0"/>
                <a:cs typeface="Cascadia Code" panose="020B0609020000020004" pitchFamily="49" charset="0"/>
              </a:rPr>
              <a:t> reweight SF, Jet Energy Calibration and Jet Energy Resolution, L1 </a:t>
            </a:r>
            <a:r>
              <a:rPr lang="en-US" sz="2000" dirty="0" err="1">
                <a:ea typeface="Cascadia Code" panose="020B0609020000020004" pitchFamily="49" charset="0"/>
                <a:cs typeface="Cascadia Code" panose="020B0609020000020004" pitchFamily="49" charset="0"/>
              </a:rPr>
              <a:t>prefiring</a:t>
            </a:r>
            <a:r>
              <a:rPr lang="en-US" sz="2000" dirty="0">
                <a:ea typeface="Cascadia Code" panose="020B0609020000020004" pitchFamily="49" charset="0"/>
                <a:cs typeface="Cascadia Code" panose="020B0609020000020004" pitchFamily="49" charset="0"/>
              </a:rPr>
              <a:t> and Top reweighting [36]. Each of these also carry an uncertainty with them.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38C500-D1E4-4965-3B66-7B9474F26FC8}"/>
              </a:ext>
            </a:extLst>
          </p:cNvPr>
          <p:cNvGrpSpPr/>
          <p:nvPr/>
        </p:nvGrpSpPr>
        <p:grpSpPr>
          <a:xfrm>
            <a:off x="3617913" y="91763"/>
            <a:ext cx="2094444" cy="1577400"/>
            <a:chOff x="3617913" y="91763"/>
            <a:chExt cx="2094444" cy="1577400"/>
          </a:xfrm>
        </p:grpSpPr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8E09A1CC-70FA-89FD-3369-58C139FA730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32936" y="696774"/>
              <a:ext cx="1154202" cy="790575"/>
            </a:xfrm>
            <a:prstGeom prst="bentConnector3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F16F11-3F02-04F3-9DA5-8613B7F23523}"/>
                </a:ext>
              </a:extLst>
            </p:cNvPr>
            <p:cNvSpPr txBox="1"/>
            <p:nvPr/>
          </p:nvSpPr>
          <p:spPr>
            <a:xfrm>
              <a:off x="3617913" y="91763"/>
              <a:ext cx="2094444" cy="375692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US" sz="2000" dirty="0"/>
                <a:t>Trigger turn-on pt</a:t>
              </a:r>
              <a:endParaRPr lang="en-IN" sz="20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95782B9-FA92-D0CD-43D6-2C21968ECCFF}"/>
              </a:ext>
            </a:extLst>
          </p:cNvPr>
          <p:cNvGrpSpPr/>
          <p:nvPr/>
        </p:nvGrpSpPr>
        <p:grpSpPr>
          <a:xfrm>
            <a:off x="4840554" y="514960"/>
            <a:ext cx="5031051" cy="1105693"/>
            <a:chOff x="4840554" y="514960"/>
            <a:chExt cx="5031051" cy="1105693"/>
          </a:xfrm>
        </p:grpSpPr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12AFB33-A9C9-603C-762E-A3ED9B445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0554" y="1058675"/>
              <a:ext cx="1151467" cy="561978"/>
            </a:xfrm>
            <a:prstGeom prst="bentConnector3">
              <a:avLst>
                <a:gd name="adj1" fmla="val 1195"/>
              </a:avLst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AB8233-5BDD-05D7-EC07-415A915EAA00}"/>
                </a:ext>
              </a:extLst>
            </p:cNvPr>
            <p:cNvSpPr txBox="1"/>
            <p:nvPr/>
          </p:nvSpPr>
          <p:spPr>
            <a:xfrm>
              <a:off x="6060547" y="514960"/>
              <a:ext cx="3811058" cy="958846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US" sz="2000" dirty="0"/>
                <a:t>Selects events with at least one Tight electron(90% signal efficiency)</a:t>
              </a:r>
              <a:endParaRPr lang="en-IN" sz="20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64639CC-843E-7490-3F23-C57F45A34DE0}"/>
              </a:ext>
            </a:extLst>
          </p:cNvPr>
          <p:cNvSpPr txBox="1"/>
          <p:nvPr/>
        </p:nvSpPr>
        <p:spPr>
          <a:xfrm>
            <a:off x="448732" y="1058675"/>
            <a:ext cx="2465918" cy="415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2800" dirty="0"/>
              <a:t>Trigger</a:t>
            </a:r>
            <a:endParaRPr lang="en-IN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343DE2-95F7-8C2D-0A3C-F07C166884F2}"/>
              </a:ext>
            </a:extLst>
          </p:cNvPr>
          <p:cNvSpPr txBox="1"/>
          <p:nvPr/>
        </p:nvSpPr>
        <p:spPr>
          <a:xfrm>
            <a:off x="448731" y="2750626"/>
            <a:ext cx="4655113" cy="4151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sz="2800" dirty="0"/>
              <a:t>Corrections and Scale factors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37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ctr">
          <a:defRPr sz="5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B2BEA8F8303C41AA4D9C5A3A4DCA44" ma:contentTypeVersion="6" ma:contentTypeDescription="Create a new document." ma:contentTypeScope="" ma:versionID="c4702af17dece01d5ccb607e84a16dd7">
  <xsd:schema xmlns:xsd="http://www.w3.org/2001/XMLSchema" xmlns:xs="http://www.w3.org/2001/XMLSchema" xmlns:p="http://schemas.microsoft.com/office/2006/metadata/properties" xmlns:ns3="665c6759-e934-4301-b037-eb0f95aae584" targetNamespace="http://schemas.microsoft.com/office/2006/metadata/properties" ma:root="true" ma:fieldsID="5293cce4ceddf020ea282af8492b1b85" ns3:_="">
    <xsd:import namespace="665c6759-e934-4301-b037-eb0f95aae5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5c6759-e934-4301-b037-eb0f95aae5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65c6759-e934-4301-b037-eb0f95aae584" xsi:nil="true"/>
  </documentManagement>
</p:properties>
</file>

<file path=customXml/itemProps1.xml><?xml version="1.0" encoding="utf-8"?>
<ds:datastoreItem xmlns:ds="http://schemas.openxmlformats.org/officeDocument/2006/customXml" ds:itemID="{2BE9983D-B679-45DF-B038-54DB920BEE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AF73A6-7595-4103-BC37-14F8556BC3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5c6759-e934-4301-b037-eb0f95aae5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04759C-1D0D-45F2-AFEB-D85C5D706D8B}">
  <ds:schemaRefs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65c6759-e934-4301-b037-eb0f95aae58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2418</TotalTime>
  <Words>5608</Words>
  <Application>Microsoft Office PowerPoint</Application>
  <PresentationFormat>Widescreen</PresentationFormat>
  <Paragraphs>805</Paragraphs>
  <Slides>80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83" baseType="lpstr">
      <vt:lpstr>Office Theme</vt:lpstr>
      <vt:lpstr>Office Theme</vt:lpstr>
      <vt:lpstr>office theme</vt:lpstr>
      <vt:lpstr>PowerPoint Presentation</vt:lpstr>
      <vt:lpstr>Outline</vt:lpstr>
      <vt:lpstr>Outline</vt:lpstr>
      <vt:lpstr>Recap 1</vt:lpstr>
      <vt:lpstr>Recap 2</vt:lpstr>
      <vt:lpstr>Recap 3</vt:lpstr>
      <vt:lpstr>Top(e) Boosted Control Region</vt:lpstr>
      <vt:lpstr>Event Selections</vt:lpstr>
      <vt:lpstr>Event Selections</vt:lpstr>
      <vt:lpstr>Event Selections</vt:lpstr>
      <vt:lpstr>Object Selections: Fatjets (ak8 jets)</vt:lpstr>
      <vt:lpstr>Object Selections: Additional Jets (ak4 jets)</vt:lpstr>
      <vt:lpstr>Object Selections: Electrons</vt:lpstr>
      <vt:lpstr>Object Selections: Muon , Tau and Photon</vt:lpstr>
      <vt:lpstr>Results</vt:lpstr>
      <vt:lpstr>Kinematic Plots: Electron</vt:lpstr>
      <vt:lpstr>Kinematic Plots: Missing Transverse Energy(MET)</vt:lpstr>
      <vt:lpstr>Kinematic Plots: Recoil</vt:lpstr>
      <vt:lpstr>Kinematic Plots: Fatjets (ak8 jets)</vt:lpstr>
      <vt:lpstr>Kinematic Plots: Fatjets (ak8 jets)</vt:lpstr>
      <vt:lpstr>Conclusion</vt:lpstr>
      <vt:lpstr>References i</vt:lpstr>
      <vt:lpstr>References ii</vt:lpstr>
      <vt:lpstr>References iii</vt:lpstr>
      <vt:lpstr>Thank you for your attention.</vt:lpstr>
      <vt:lpstr>Backup Slides</vt:lpstr>
      <vt:lpstr>Selections in Signal Region and Control Region</vt:lpstr>
      <vt:lpstr>Selections in Signal Region and Control Region</vt:lpstr>
      <vt:lpstr>MET and Recoil criteria</vt:lpstr>
      <vt:lpstr>MET and Recoil criteria</vt:lpstr>
      <vt:lpstr>p_T criteria and mass criteria</vt:lpstr>
      <vt:lpstr>My Efforts</vt:lpstr>
      <vt:lpstr>My Efforts</vt:lpstr>
      <vt:lpstr>Top μ Resolved jets  Top single muon  </vt:lpstr>
      <vt:lpstr>Dijet Mass</vt:lpstr>
      <vt:lpstr>Dijet η</vt:lpstr>
      <vt:lpstr>Dijet p_T</vt:lpstr>
      <vt:lpstr>Dijet ϕ</vt:lpstr>
      <vt:lpstr>Missing transverse momentum ϕ (MET-ϕ)</vt:lpstr>
      <vt:lpstr>Future Aspects</vt:lpstr>
      <vt:lpstr>Quick Recap</vt:lpstr>
      <vt:lpstr>Signal and Background</vt:lpstr>
      <vt:lpstr>Signal and Background</vt:lpstr>
      <vt:lpstr>Selections in Signal Region and Control Region</vt:lpstr>
      <vt:lpstr>Selections in Signal Region and Control Region</vt:lpstr>
      <vt:lpstr>Selections in Signal Region and Control Region</vt:lpstr>
      <vt:lpstr>Event Selections and Object Selections</vt:lpstr>
      <vt:lpstr>Leading Jet mass</vt:lpstr>
      <vt:lpstr>Leading Jet eta</vt:lpstr>
      <vt:lpstr>Leading Jet phi</vt:lpstr>
      <vt:lpstr>Subleading Jet pt</vt:lpstr>
      <vt:lpstr>Subleading Jet eta</vt:lpstr>
      <vt:lpstr>Subleading Jet phi</vt:lpstr>
      <vt:lpstr>Subleading Jet mass</vt:lpstr>
      <vt:lpstr>Leading Jet pt</vt:lpstr>
      <vt:lpstr>Missing transverse momentum (p_T^miss)</vt:lpstr>
      <vt:lpstr>PowerPoint Presentation</vt:lpstr>
      <vt:lpstr>Analysis tools and Strategy</vt:lpstr>
      <vt:lpstr>Major Backgrounds: Z+jets Control Region</vt:lpstr>
      <vt:lpstr>Major Backgrounds: Zjets Control Region</vt:lpstr>
      <vt:lpstr>Avoiding Detection issues</vt:lpstr>
      <vt:lpstr>Avoiding Detection issues</vt:lpstr>
      <vt:lpstr>Collider Search: Mono-X Topology</vt:lpstr>
      <vt:lpstr>Mono Higgs Searches </vt:lpstr>
      <vt:lpstr>Other backgrounds (continued)</vt:lpstr>
      <vt:lpstr>Other backgrounds</vt:lpstr>
      <vt:lpstr>Triggers</vt:lpstr>
      <vt:lpstr>The 2HDMa Model</vt:lpstr>
      <vt:lpstr>The Coordinate System</vt:lpstr>
      <vt:lpstr>Additional jets</vt:lpstr>
      <vt:lpstr>The Coordinate System</vt:lpstr>
      <vt:lpstr>PowerPoint Presentation</vt:lpstr>
      <vt:lpstr>Hadronic Calorimeter</vt:lpstr>
      <vt:lpstr>Hadronic Calorimeter</vt:lpstr>
      <vt:lpstr>The Trigger System and Data Acquisition</vt:lpstr>
      <vt:lpstr>PowerPoint Presentation</vt:lpstr>
      <vt:lpstr>L1 Trigger</vt:lpstr>
      <vt:lpstr>L1 Trigger</vt:lpstr>
      <vt:lpstr>High Level Trigger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Prayag Yadav</dc:creator>
  <cp:lastModifiedBy>Prayag Yadav</cp:lastModifiedBy>
  <cp:revision>9</cp:revision>
  <dcterms:created xsi:type="dcterms:W3CDTF">2023-07-21T06:13:41Z</dcterms:created>
  <dcterms:modified xsi:type="dcterms:W3CDTF">2024-10-21T12:42:03Z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0x010100B4B2BEA8F8303C41AA4D9C5A3A4DCA44</vt:lpwstr>
  </property>
</Properties>
</file>